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</p:sldIdLst>
  <p:sldSz cx="6858000" cy="9144000" type="screen4x3"/>
  <p:notesSz cx="6669088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2436" y="-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8BD459-E0B5-4895-A618-F618A57C8F02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19B3C633-4185-434F-9094-F0EA05C1E9FD}">
      <dgm:prSet phldrT="[Text]" custT="1"/>
      <dgm:spPr>
        <a:noFill/>
        <a:ln w="31750">
          <a:solidFill>
            <a:schemeClr val="bg2">
              <a:lumMod val="50000"/>
            </a:schemeClr>
          </a:solidFill>
        </a:ln>
      </dgm:spPr>
      <dgm:t>
        <a:bodyPr lIns="828000" rIns="72000"/>
        <a:lstStyle/>
        <a:p>
          <a:pPr marL="0" indent="0" algn="l">
            <a:lnSpc>
              <a:spcPct val="90000"/>
            </a:lnSpc>
            <a:spcAft>
              <a:spcPts val="0"/>
            </a:spcAft>
            <a:tabLst/>
          </a:pPr>
          <a:r>
            <a:rPr lang="en-GB" sz="1600" b="1" dirty="0" smtClean="0">
              <a:solidFill>
                <a:schemeClr val="tx1"/>
              </a:solidFill>
            </a:rPr>
            <a:t>Working together we will:</a:t>
          </a:r>
        </a:p>
        <a:p>
          <a:pPr marL="0" indent="0" algn="l">
            <a:lnSpc>
              <a:spcPct val="90000"/>
            </a:lnSpc>
            <a:spcAft>
              <a:spcPts val="0"/>
            </a:spcAft>
            <a:tabLst/>
          </a:pPr>
          <a:endParaRPr lang="en-GB" sz="800" b="1" dirty="0" smtClean="0">
            <a:solidFill>
              <a:schemeClr val="tx1"/>
            </a:solidFill>
          </a:endParaRPr>
        </a:p>
        <a:p>
          <a:pPr marL="177800" indent="-177800" algn="l">
            <a:lnSpc>
              <a:spcPct val="100000"/>
            </a:lnSpc>
            <a:spcAft>
              <a:spcPts val="300"/>
            </a:spcAft>
            <a:tabLst/>
          </a:pPr>
          <a:r>
            <a:rPr lang="en-GB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 Be polite, helpful and professional  in our responses. We ask that you treat us with the same respect.</a:t>
          </a:r>
        </a:p>
        <a:p>
          <a:pPr marL="177800" indent="-177800" algn="l">
            <a:lnSpc>
              <a:spcPct val="100000"/>
            </a:lnSpc>
            <a:spcAft>
              <a:spcPts val="300"/>
            </a:spcAft>
            <a:tabLst/>
          </a:pPr>
          <a:r>
            <a:rPr lang="en-GB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 	Resolve your queries the first time you contact us, or keep you informed of progress when more time is required</a:t>
          </a:r>
        </a:p>
        <a:p>
          <a:pPr marL="177800" indent="-177800" algn="l">
            <a:lnSpc>
              <a:spcPct val="100000"/>
            </a:lnSpc>
            <a:spcAft>
              <a:spcPts val="300"/>
            </a:spcAft>
            <a:tabLst/>
          </a:pPr>
          <a:r>
            <a:rPr lang="en-GB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	Respond to complaints within 5 working days for simple issues and 20 days for complex matters</a:t>
          </a:r>
        </a:p>
        <a:p>
          <a:pPr marL="177800" indent="-177800" algn="l">
            <a:lnSpc>
              <a:spcPct val="100000"/>
            </a:lnSpc>
            <a:spcAft>
              <a:spcPts val="300"/>
            </a:spcAft>
            <a:tabLst/>
          </a:pPr>
          <a:r>
            <a:rPr lang="en-GB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	Focus on achieving on-going improvement to our services.</a:t>
          </a:r>
          <a:endParaRPr lang="en-GB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BB846C-8D9B-498B-8BB6-1DA240E4CB28}" type="parTrans" cxnId="{04888F0A-C9BA-4FE5-94BE-AC8D5447F857}">
      <dgm:prSet/>
      <dgm:spPr/>
      <dgm:t>
        <a:bodyPr/>
        <a:lstStyle/>
        <a:p>
          <a:endParaRPr lang="en-GB"/>
        </a:p>
      </dgm:t>
    </dgm:pt>
    <dgm:pt modelId="{F1E3F4C3-D8B2-4BE8-A1E0-CB953442AC82}" type="sibTrans" cxnId="{04888F0A-C9BA-4FE5-94BE-AC8D5447F857}">
      <dgm:prSet/>
      <dgm:spPr/>
      <dgm:t>
        <a:bodyPr/>
        <a:lstStyle/>
        <a:p>
          <a:endParaRPr lang="en-GB"/>
        </a:p>
      </dgm:t>
    </dgm:pt>
    <dgm:pt modelId="{880F5CCD-2B5D-4839-8597-2AFBE46853F7}" type="pres">
      <dgm:prSet presAssocID="{848BD459-E0B5-4895-A618-F618A57C8F02}" presName="linearFlow" presStyleCnt="0">
        <dgm:presLayoutVars>
          <dgm:dir/>
          <dgm:resizeHandles val="exact"/>
        </dgm:presLayoutVars>
      </dgm:prSet>
      <dgm:spPr/>
    </dgm:pt>
    <dgm:pt modelId="{3394F792-72B0-4BAA-90BE-60CEA538558E}" type="pres">
      <dgm:prSet presAssocID="{19B3C633-4185-434F-9094-F0EA05C1E9FD}" presName="composite" presStyleCnt="0"/>
      <dgm:spPr/>
    </dgm:pt>
    <dgm:pt modelId="{7C1A5087-9DAD-41AE-A808-0EDEB4769E4B}" type="pres">
      <dgm:prSet presAssocID="{19B3C633-4185-434F-9094-F0EA05C1E9FD}" presName="imgShp" presStyleLbl="fgImgPlace1" presStyleIdx="0" presStyleCnt="1" custScaleX="52261" custScaleY="55870" custLinFactNeighborX="-9222" custLinFactNeighborY="-261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21EFA5F-6FDC-44E6-A563-4E62CB8FBE29}" type="pres">
      <dgm:prSet presAssocID="{19B3C633-4185-434F-9094-F0EA05C1E9FD}" presName="txShp" presStyleLbl="node1" presStyleIdx="0" presStyleCnt="1" custAng="0" custScaleX="136811" custScaleY="87119" custLinFactNeighborX="1572" custLinFactNeighborY="-4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1DC68B4-AC73-4004-B771-D1486C229D54}" type="presOf" srcId="{19B3C633-4185-434F-9094-F0EA05C1E9FD}" destId="{721EFA5F-6FDC-44E6-A563-4E62CB8FBE29}" srcOrd="0" destOrd="0" presId="urn:microsoft.com/office/officeart/2005/8/layout/vList3"/>
    <dgm:cxn modelId="{168F1B52-E876-47BB-A52B-076976DDCC11}" type="presOf" srcId="{848BD459-E0B5-4895-A618-F618A57C8F02}" destId="{880F5CCD-2B5D-4839-8597-2AFBE46853F7}" srcOrd="0" destOrd="0" presId="urn:microsoft.com/office/officeart/2005/8/layout/vList3"/>
    <dgm:cxn modelId="{04888F0A-C9BA-4FE5-94BE-AC8D5447F857}" srcId="{848BD459-E0B5-4895-A618-F618A57C8F02}" destId="{19B3C633-4185-434F-9094-F0EA05C1E9FD}" srcOrd="0" destOrd="0" parTransId="{BABB846C-8D9B-498B-8BB6-1DA240E4CB28}" sibTransId="{F1E3F4C3-D8B2-4BE8-A1E0-CB953442AC82}"/>
    <dgm:cxn modelId="{92DB2006-0FF4-452C-AFD8-3987A9B02DED}" type="presParOf" srcId="{880F5CCD-2B5D-4839-8597-2AFBE46853F7}" destId="{3394F792-72B0-4BAA-90BE-60CEA538558E}" srcOrd="0" destOrd="0" presId="urn:microsoft.com/office/officeart/2005/8/layout/vList3"/>
    <dgm:cxn modelId="{A1265DB4-D9FC-4084-8DB8-45F0C90F5018}" type="presParOf" srcId="{3394F792-72B0-4BAA-90BE-60CEA538558E}" destId="{7C1A5087-9DAD-41AE-A808-0EDEB4769E4B}" srcOrd="0" destOrd="0" presId="urn:microsoft.com/office/officeart/2005/8/layout/vList3"/>
    <dgm:cxn modelId="{08705C43-5DA6-49C7-B0A6-385982A4690C}" type="presParOf" srcId="{3394F792-72B0-4BAA-90BE-60CEA538558E}" destId="{721EFA5F-6FDC-44E6-A563-4E62CB8FBE29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8BD459-E0B5-4895-A618-F618A57C8F02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880F5CCD-2B5D-4839-8597-2AFBE46853F7}" type="pres">
      <dgm:prSet presAssocID="{848BD459-E0B5-4895-A618-F618A57C8F02}" presName="linearFlow" presStyleCnt="0">
        <dgm:presLayoutVars>
          <dgm:dir/>
          <dgm:resizeHandles val="exact"/>
        </dgm:presLayoutVars>
      </dgm:prSet>
      <dgm:spPr/>
    </dgm:pt>
  </dgm:ptLst>
  <dgm:cxnLst>
    <dgm:cxn modelId="{DFA2E72F-6129-4592-8F63-C8AA0E2E7525}" type="presOf" srcId="{848BD459-E0B5-4895-A618-F618A57C8F02}" destId="{880F5CCD-2B5D-4839-8597-2AFBE46853F7}" srcOrd="0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8BD459-E0B5-4895-A618-F618A57C8F02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19B3C633-4185-434F-9094-F0EA05C1E9FD}">
      <dgm:prSet phldrT="[Text]" custT="1"/>
      <dgm:spPr>
        <a:noFill/>
        <a:ln w="31750">
          <a:solidFill>
            <a:schemeClr val="bg2">
              <a:lumMod val="50000"/>
            </a:schemeClr>
          </a:solidFill>
        </a:ln>
      </dgm:spPr>
      <dgm:t>
        <a:bodyPr rIns="72000"/>
        <a:lstStyle/>
        <a:p>
          <a:pPr marL="0" indent="0" algn="l">
            <a:spcAft>
              <a:spcPts val="0"/>
            </a:spcAft>
            <a:tabLst/>
          </a:pPr>
          <a:r>
            <a:rPr lang="en-GB" sz="1600" b="1" dirty="0" smtClean="0">
              <a:solidFill>
                <a:schemeClr val="tx1"/>
              </a:solidFill>
            </a:rPr>
            <a:t>By telephone, we will:</a:t>
          </a:r>
        </a:p>
        <a:p>
          <a:pPr marL="0" indent="0" algn="l">
            <a:spcAft>
              <a:spcPts val="0"/>
            </a:spcAft>
            <a:tabLst/>
          </a:pPr>
          <a:endParaRPr lang="en-GB" sz="800" b="1" dirty="0" smtClean="0">
            <a:solidFill>
              <a:schemeClr val="tx1"/>
            </a:solidFill>
          </a:endParaRPr>
        </a:p>
        <a:p>
          <a:pPr marL="177800" indent="-177800" algn="l">
            <a:spcAft>
              <a:spcPts val="300"/>
            </a:spcAft>
            <a:tabLst/>
          </a:pPr>
          <a:r>
            <a:rPr lang="en-GB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	Between 9am and 5pm we will answer your call within five rings or provide a voicemail service and call you back</a:t>
          </a:r>
        </a:p>
        <a:p>
          <a:pPr marL="177800" indent="-177800" algn="l">
            <a:spcAft>
              <a:spcPts val="300"/>
            </a:spcAft>
          </a:pPr>
          <a:r>
            <a:rPr lang="en-GB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 Tell you our name and what team we work in </a:t>
          </a:r>
        </a:p>
        <a:p>
          <a:pPr marL="177800" indent="-177800" algn="l">
            <a:spcAft>
              <a:spcPts val="300"/>
            </a:spcAft>
          </a:pPr>
          <a:r>
            <a:rPr lang="en-GB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 Tell you how to access our out of hours emergency services.</a:t>
          </a:r>
          <a:endParaRPr lang="en-GB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BB846C-8D9B-498B-8BB6-1DA240E4CB28}" type="parTrans" cxnId="{04888F0A-C9BA-4FE5-94BE-AC8D5447F857}">
      <dgm:prSet/>
      <dgm:spPr/>
      <dgm:t>
        <a:bodyPr/>
        <a:lstStyle/>
        <a:p>
          <a:endParaRPr lang="en-GB"/>
        </a:p>
      </dgm:t>
    </dgm:pt>
    <dgm:pt modelId="{F1E3F4C3-D8B2-4BE8-A1E0-CB953442AC82}" type="sibTrans" cxnId="{04888F0A-C9BA-4FE5-94BE-AC8D5447F857}">
      <dgm:prSet/>
      <dgm:spPr/>
      <dgm:t>
        <a:bodyPr/>
        <a:lstStyle/>
        <a:p>
          <a:endParaRPr lang="en-GB"/>
        </a:p>
      </dgm:t>
    </dgm:pt>
    <dgm:pt modelId="{880F5CCD-2B5D-4839-8597-2AFBE46853F7}" type="pres">
      <dgm:prSet presAssocID="{848BD459-E0B5-4895-A618-F618A57C8F02}" presName="linearFlow" presStyleCnt="0">
        <dgm:presLayoutVars>
          <dgm:dir/>
          <dgm:resizeHandles val="exact"/>
        </dgm:presLayoutVars>
      </dgm:prSet>
      <dgm:spPr/>
    </dgm:pt>
    <dgm:pt modelId="{3394F792-72B0-4BAA-90BE-60CEA538558E}" type="pres">
      <dgm:prSet presAssocID="{19B3C633-4185-434F-9094-F0EA05C1E9FD}" presName="composite" presStyleCnt="0"/>
      <dgm:spPr/>
    </dgm:pt>
    <dgm:pt modelId="{7C1A5087-9DAD-41AE-A808-0EDEB4769E4B}" type="pres">
      <dgm:prSet presAssocID="{19B3C633-4185-434F-9094-F0EA05C1E9FD}" presName="imgShp" presStyleLbl="fgImgPlace1" presStyleIdx="0" presStyleCnt="1" custScaleX="61523" custScaleY="57630" custLinFactNeighborX="-16222" custLinFactNeighborY="-408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21EFA5F-6FDC-44E6-A563-4E62CB8FBE29}" type="pres">
      <dgm:prSet presAssocID="{19B3C633-4185-434F-9094-F0EA05C1E9FD}" presName="txShp" presStyleLbl="node1" presStyleIdx="0" presStyleCnt="1" custAng="0" custScaleX="136811" custScaleY="61908" custLinFactNeighborX="2295" custLinFactNeighborY="-353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4888F0A-C9BA-4FE5-94BE-AC8D5447F857}" srcId="{848BD459-E0B5-4895-A618-F618A57C8F02}" destId="{19B3C633-4185-434F-9094-F0EA05C1E9FD}" srcOrd="0" destOrd="0" parTransId="{BABB846C-8D9B-498B-8BB6-1DA240E4CB28}" sibTransId="{F1E3F4C3-D8B2-4BE8-A1E0-CB953442AC82}"/>
    <dgm:cxn modelId="{903E9BF4-9F94-4FE8-A73E-D18A7440AEAD}" type="presOf" srcId="{19B3C633-4185-434F-9094-F0EA05C1E9FD}" destId="{721EFA5F-6FDC-44E6-A563-4E62CB8FBE29}" srcOrd="0" destOrd="0" presId="urn:microsoft.com/office/officeart/2005/8/layout/vList3"/>
    <dgm:cxn modelId="{98196000-9627-4CBD-92CA-231472A3EADC}" type="presOf" srcId="{848BD459-E0B5-4895-A618-F618A57C8F02}" destId="{880F5CCD-2B5D-4839-8597-2AFBE46853F7}" srcOrd="0" destOrd="0" presId="urn:microsoft.com/office/officeart/2005/8/layout/vList3"/>
    <dgm:cxn modelId="{08984A2B-E482-4107-80A3-8BABF81517ED}" type="presParOf" srcId="{880F5CCD-2B5D-4839-8597-2AFBE46853F7}" destId="{3394F792-72B0-4BAA-90BE-60CEA538558E}" srcOrd="0" destOrd="0" presId="urn:microsoft.com/office/officeart/2005/8/layout/vList3"/>
    <dgm:cxn modelId="{342AAE8C-AC05-4991-8DBD-F5EFEB6ECF3F}" type="presParOf" srcId="{3394F792-72B0-4BAA-90BE-60CEA538558E}" destId="{7C1A5087-9DAD-41AE-A808-0EDEB4769E4B}" srcOrd="0" destOrd="0" presId="urn:microsoft.com/office/officeart/2005/8/layout/vList3"/>
    <dgm:cxn modelId="{A2AF6D11-75E9-482B-B815-63D13F87440A}" type="presParOf" srcId="{3394F792-72B0-4BAA-90BE-60CEA538558E}" destId="{721EFA5F-6FDC-44E6-A563-4E62CB8FBE29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8BD459-E0B5-4895-A618-F618A57C8F02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19B3C633-4185-434F-9094-F0EA05C1E9FD}">
      <dgm:prSet phldrT="[Text]" custT="1"/>
      <dgm:spPr>
        <a:noFill/>
        <a:ln w="31750">
          <a:solidFill>
            <a:schemeClr val="bg2">
              <a:lumMod val="50000"/>
            </a:schemeClr>
          </a:solidFill>
        </a:ln>
      </dgm:spPr>
      <dgm:t>
        <a:bodyPr lIns="828000" rIns="72000"/>
        <a:lstStyle/>
        <a:p>
          <a:pPr marL="82550" indent="0" algn="l">
            <a:spcAft>
              <a:spcPts val="0"/>
            </a:spcAft>
            <a:tabLst/>
          </a:pPr>
          <a:r>
            <a:rPr lang="en-GB" sz="1600" b="1" dirty="0" smtClean="0">
              <a:solidFill>
                <a:schemeClr val="tx1"/>
              </a:solidFill>
            </a:rPr>
            <a:t>In person, we will:</a:t>
          </a:r>
        </a:p>
        <a:p>
          <a:pPr marL="82550" indent="0" algn="l">
            <a:spcAft>
              <a:spcPts val="0"/>
            </a:spcAft>
            <a:tabLst/>
          </a:pPr>
          <a:endParaRPr lang="en-GB" sz="800" b="1" dirty="0" smtClean="0">
            <a:solidFill>
              <a:schemeClr val="tx1"/>
            </a:solidFill>
          </a:endParaRPr>
        </a:p>
        <a:p>
          <a:pPr marL="177800" indent="-177800" algn="l">
            <a:spcAft>
              <a:spcPts val="300"/>
            </a:spcAft>
            <a:tabLst/>
          </a:pPr>
          <a:r>
            <a:rPr lang="en-GB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	Make our offices accessible and easy to find</a:t>
          </a:r>
        </a:p>
        <a:p>
          <a:pPr marL="177800" indent="-177800" algn="l">
            <a:spcAft>
              <a:spcPts val="300"/>
            </a:spcAft>
            <a:tabLst/>
          </a:pPr>
          <a:r>
            <a:rPr lang="en-GB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	Have up to date posters and leaflets on display</a:t>
          </a:r>
        </a:p>
        <a:p>
          <a:pPr marL="177800" indent="-177800" algn="l">
            <a:spcAft>
              <a:spcPts val="300"/>
            </a:spcAft>
            <a:tabLst/>
          </a:pPr>
          <a:r>
            <a:rPr lang="en-GB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	Wear name badges and talk with you in private if you prefer</a:t>
          </a:r>
        </a:p>
        <a:p>
          <a:pPr marL="177800" indent="-177800" algn="l">
            <a:spcAft>
              <a:spcPts val="300"/>
            </a:spcAft>
            <a:tabLst/>
          </a:pPr>
          <a:r>
            <a:rPr lang="en-GB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	Arrange appointments if you need to see </a:t>
          </a:r>
          <a:r>
            <a:rPr lang="en-GB" sz="14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someone else.</a:t>
          </a:r>
          <a:endParaRPr lang="en-GB" sz="14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BB846C-8D9B-498B-8BB6-1DA240E4CB28}" type="parTrans" cxnId="{04888F0A-C9BA-4FE5-94BE-AC8D5447F857}">
      <dgm:prSet/>
      <dgm:spPr/>
      <dgm:t>
        <a:bodyPr/>
        <a:lstStyle/>
        <a:p>
          <a:endParaRPr lang="en-GB"/>
        </a:p>
      </dgm:t>
    </dgm:pt>
    <dgm:pt modelId="{F1E3F4C3-D8B2-4BE8-A1E0-CB953442AC82}" type="sibTrans" cxnId="{04888F0A-C9BA-4FE5-94BE-AC8D5447F857}">
      <dgm:prSet/>
      <dgm:spPr/>
      <dgm:t>
        <a:bodyPr/>
        <a:lstStyle/>
        <a:p>
          <a:endParaRPr lang="en-GB"/>
        </a:p>
      </dgm:t>
    </dgm:pt>
    <dgm:pt modelId="{880F5CCD-2B5D-4839-8597-2AFBE46853F7}" type="pres">
      <dgm:prSet presAssocID="{848BD459-E0B5-4895-A618-F618A57C8F02}" presName="linearFlow" presStyleCnt="0">
        <dgm:presLayoutVars>
          <dgm:dir/>
          <dgm:resizeHandles val="exact"/>
        </dgm:presLayoutVars>
      </dgm:prSet>
      <dgm:spPr/>
    </dgm:pt>
    <dgm:pt modelId="{3394F792-72B0-4BAA-90BE-60CEA538558E}" type="pres">
      <dgm:prSet presAssocID="{19B3C633-4185-434F-9094-F0EA05C1E9FD}" presName="composite" presStyleCnt="0"/>
      <dgm:spPr/>
    </dgm:pt>
    <dgm:pt modelId="{7C1A5087-9DAD-41AE-A808-0EDEB4769E4B}" type="pres">
      <dgm:prSet presAssocID="{19B3C633-4185-434F-9094-F0EA05C1E9FD}" presName="imgShp" presStyleLbl="fgImgPlace1" presStyleIdx="0" presStyleCnt="1" custScaleX="54712" custScaleY="51475" custLinFactNeighborX="-13719" custLinFactNeighborY="-396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21EFA5F-6FDC-44E6-A563-4E62CB8FBE29}" type="pres">
      <dgm:prSet presAssocID="{19B3C633-4185-434F-9094-F0EA05C1E9FD}" presName="txShp" presStyleLbl="node1" presStyleIdx="0" presStyleCnt="1" custAng="0" custScaleX="136811" custScaleY="59382" custLinFactNeighborX="2295" custLinFactNeighborY="-739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4888F0A-C9BA-4FE5-94BE-AC8D5447F857}" srcId="{848BD459-E0B5-4895-A618-F618A57C8F02}" destId="{19B3C633-4185-434F-9094-F0EA05C1E9FD}" srcOrd="0" destOrd="0" parTransId="{BABB846C-8D9B-498B-8BB6-1DA240E4CB28}" sibTransId="{F1E3F4C3-D8B2-4BE8-A1E0-CB953442AC82}"/>
    <dgm:cxn modelId="{D2A99415-76AC-4A04-9F3A-855D0DFBBB62}" type="presOf" srcId="{19B3C633-4185-434F-9094-F0EA05C1E9FD}" destId="{721EFA5F-6FDC-44E6-A563-4E62CB8FBE29}" srcOrd="0" destOrd="0" presId="urn:microsoft.com/office/officeart/2005/8/layout/vList3"/>
    <dgm:cxn modelId="{E519FADA-33F5-4B3D-960B-0A81747CFD47}" type="presOf" srcId="{848BD459-E0B5-4895-A618-F618A57C8F02}" destId="{880F5CCD-2B5D-4839-8597-2AFBE46853F7}" srcOrd="0" destOrd="0" presId="urn:microsoft.com/office/officeart/2005/8/layout/vList3"/>
    <dgm:cxn modelId="{73AF4B60-B203-425B-9AC9-DC897F213540}" type="presParOf" srcId="{880F5CCD-2B5D-4839-8597-2AFBE46853F7}" destId="{3394F792-72B0-4BAA-90BE-60CEA538558E}" srcOrd="0" destOrd="0" presId="urn:microsoft.com/office/officeart/2005/8/layout/vList3"/>
    <dgm:cxn modelId="{A42A84DE-D87A-4864-885A-0E2A50964E7D}" type="presParOf" srcId="{3394F792-72B0-4BAA-90BE-60CEA538558E}" destId="{7C1A5087-9DAD-41AE-A808-0EDEB4769E4B}" srcOrd="0" destOrd="0" presId="urn:microsoft.com/office/officeart/2005/8/layout/vList3"/>
    <dgm:cxn modelId="{53CD648A-C7D4-42C7-87EC-4BB5D8BAFC72}" type="presParOf" srcId="{3394F792-72B0-4BAA-90BE-60CEA538558E}" destId="{721EFA5F-6FDC-44E6-A563-4E62CB8FBE29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8BD459-E0B5-4895-A618-F618A57C8F02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19B3C633-4185-434F-9094-F0EA05C1E9FD}">
      <dgm:prSet phldrT="[Text]" custT="1"/>
      <dgm:spPr>
        <a:noFill/>
        <a:ln w="31750">
          <a:solidFill>
            <a:schemeClr val="bg2">
              <a:lumMod val="50000"/>
            </a:schemeClr>
          </a:solidFill>
        </a:ln>
      </dgm:spPr>
      <dgm:t>
        <a:bodyPr lIns="828000" rIns="72000"/>
        <a:lstStyle/>
        <a:p>
          <a:pPr marL="0" indent="0" algn="l">
            <a:spcAft>
              <a:spcPts val="0"/>
            </a:spcAft>
            <a:tabLst/>
          </a:pPr>
          <a:endParaRPr lang="en-GB" sz="1600" b="1" dirty="0" smtClean="0">
            <a:solidFill>
              <a:schemeClr val="tx1"/>
            </a:solidFill>
          </a:endParaRPr>
        </a:p>
        <a:p>
          <a:pPr marL="177800" indent="0" algn="l">
            <a:spcAft>
              <a:spcPts val="0"/>
            </a:spcAft>
            <a:tabLst/>
          </a:pPr>
          <a:r>
            <a:rPr lang="en-GB" sz="1600" b="1" dirty="0" smtClean="0">
              <a:solidFill>
                <a:schemeClr val="tx1"/>
              </a:solidFill>
            </a:rPr>
            <a:t>In writing, we will: </a:t>
          </a:r>
        </a:p>
        <a:p>
          <a:pPr marL="0" indent="0" algn="l">
            <a:spcAft>
              <a:spcPts val="0"/>
            </a:spcAft>
            <a:tabLst/>
          </a:pPr>
          <a:endParaRPr lang="en-GB" sz="800" b="1" dirty="0" smtClean="0">
            <a:solidFill>
              <a:schemeClr val="tx1"/>
            </a:solidFill>
          </a:endParaRPr>
        </a:p>
        <a:p>
          <a:pPr marL="190500" indent="-190500" algn="l">
            <a:spcAft>
              <a:spcPts val="300"/>
            </a:spcAft>
            <a:tabLst/>
          </a:pPr>
          <a:r>
            <a:rPr lang="en-GB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	Respond within 5 working days for </a:t>
          </a:r>
          <a:r>
            <a:rPr lang="en-GB" sz="14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simple </a:t>
          </a:r>
          <a:r>
            <a:rPr lang="en-GB" sz="14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enquiries, </a:t>
          </a:r>
          <a:r>
            <a:rPr lang="en-GB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or for complex enquiries we will let you know if it will take us longer </a:t>
          </a:r>
        </a:p>
        <a:p>
          <a:pPr marL="190500" indent="-190500" algn="l">
            <a:spcAft>
              <a:spcPts val="300"/>
            </a:spcAft>
            <a:tabLst/>
          </a:pPr>
          <a:r>
            <a:rPr lang="en-GB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	Use plain language and give you the contact details of the person dealing with your enquiry</a:t>
          </a:r>
        </a:p>
        <a:p>
          <a:pPr marL="190500" indent="-190500" algn="l">
            <a:spcAft>
              <a:spcPts val="300"/>
            </a:spcAft>
            <a:tabLst/>
          </a:pPr>
          <a:r>
            <a:rPr lang="en-GB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	Make it easy to access online services and make information easy to find on our website and on-line channels.</a:t>
          </a:r>
        </a:p>
        <a:p>
          <a:pPr marL="82550" indent="-82550" algn="l">
            <a:spcAft>
              <a:spcPts val="300"/>
            </a:spcAft>
            <a:tabLst/>
          </a:pPr>
          <a:endParaRPr lang="en-GB" sz="14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BB846C-8D9B-498B-8BB6-1DA240E4CB28}" type="parTrans" cxnId="{04888F0A-C9BA-4FE5-94BE-AC8D5447F857}">
      <dgm:prSet/>
      <dgm:spPr/>
      <dgm:t>
        <a:bodyPr/>
        <a:lstStyle/>
        <a:p>
          <a:endParaRPr lang="en-GB"/>
        </a:p>
      </dgm:t>
    </dgm:pt>
    <dgm:pt modelId="{F1E3F4C3-D8B2-4BE8-A1E0-CB953442AC82}" type="sibTrans" cxnId="{04888F0A-C9BA-4FE5-94BE-AC8D5447F857}">
      <dgm:prSet/>
      <dgm:spPr/>
      <dgm:t>
        <a:bodyPr/>
        <a:lstStyle/>
        <a:p>
          <a:endParaRPr lang="en-GB"/>
        </a:p>
      </dgm:t>
    </dgm:pt>
    <dgm:pt modelId="{880F5CCD-2B5D-4839-8597-2AFBE46853F7}" type="pres">
      <dgm:prSet presAssocID="{848BD459-E0B5-4895-A618-F618A57C8F02}" presName="linearFlow" presStyleCnt="0">
        <dgm:presLayoutVars>
          <dgm:dir/>
          <dgm:resizeHandles val="exact"/>
        </dgm:presLayoutVars>
      </dgm:prSet>
      <dgm:spPr/>
    </dgm:pt>
    <dgm:pt modelId="{3394F792-72B0-4BAA-90BE-60CEA538558E}" type="pres">
      <dgm:prSet presAssocID="{19B3C633-4185-434F-9094-F0EA05C1E9FD}" presName="composite" presStyleCnt="0"/>
      <dgm:spPr/>
    </dgm:pt>
    <dgm:pt modelId="{7C1A5087-9DAD-41AE-A808-0EDEB4769E4B}" type="pres">
      <dgm:prSet presAssocID="{19B3C633-4185-434F-9094-F0EA05C1E9FD}" presName="imgShp" presStyleLbl="fgImgPlace1" presStyleIdx="0" presStyleCnt="1" custScaleX="52003" custScaleY="53140" custLinFactNeighborX="-11607" custLinFactNeighborY="-238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21EFA5F-6FDC-44E6-A563-4E62CB8FBE29}" type="pres">
      <dgm:prSet presAssocID="{19B3C633-4185-434F-9094-F0EA05C1E9FD}" presName="txShp" presStyleLbl="node1" presStyleIdx="0" presStyleCnt="1" custAng="0" custScaleX="136811" custScaleY="68661" custLinFactNeighborX="2295" custLinFactNeighborY="-334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AFC0E3A-4E0B-4A5E-A604-EF81FF5B5B77}" type="presOf" srcId="{19B3C633-4185-434F-9094-F0EA05C1E9FD}" destId="{721EFA5F-6FDC-44E6-A563-4E62CB8FBE29}" srcOrd="0" destOrd="0" presId="urn:microsoft.com/office/officeart/2005/8/layout/vList3"/>
    <dgm:cxn modelId="{04888F0A-C9BA-4FE5-94BE-AC8D5447F857}" srcId="{848BD459-E0B5-4895-A618-F618A57C8F02}" destId="{19B3C633-4185-434F-9094-F0EA05C1E9FD}" srcOrd="0" destOrd="0" parTransId="{BABB846C-8D9B-498B-8BB6-1DA240E4CB28}" sibTransId="{F1E3F4C3-D8B2-4BE8-A1E0-CB953442AC82}"/>
    <dgm:cxn modelId="{3FFEF21A-1CA5-45F0-BC56-291C4AC748F4}" type="presOf" srcId="{848BD459-E0B5-4895-A618-F618A57C8F02}" destId="{880F5CCD-2B5D-4839-8597-2AFBE46853F7}" srcOrd="0" destOrd="0" presId="urn:microsoft.com/office/officeart/2005/8/layout/vList3"/>
    <dgm:cxn modelId="{B2922E26-910B-467F-AFE9-253EA00B6335}" type="presParOf" srcId="{880F5CCD-2B5D-4839-8597-2AFBE46853F7}" destId="{3394F792-72B0-4BAA-90BE-60CEA538558E}" srcOrd="0" destOrd="0" presId="urn:microsoft.com/office/officeart/2005/8/layout/vList3"/>
    <dgm:cxn modelId="{6B5F2DCF-CF30-4B6F-96B2-CBA3C4C78C58}" type="presParOf" srcId="{3394F792-72B0-4BAA-90BE-60CEA538558E}" destId="{7C1A5087-9DAD-41AE-A808-0EDEB4769E4B}" srcOrd="0" destOrd="0" presId="urn:microsoft.com/office/officeart/2005/8/layout/vList3"/>
    <dgm:cxn modelId="{8B7E5100-4630-4061-9A5E-7AAD53929CB9}" type="presParOf" srcId="{3394F792-72B0-4BAA-90BE-60CEA538558E}" destId="{721EFA5F-6FDC-44E6-A563-4E62CB8FBE29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1EFA5F-6FDC-44E6-A563-4E62CB8FBE29}">
      <dsp:nvSpPr>
        <dsp:cNvPr id="0" name=""/>
        <dsp:cNvSpPr/>
      </dsp:nvSpPr>
      <dsp:spPr>
        <a:xfrm rot="10800000">
          <a:off x="406695" y="335787"/>
          <a:ext cx="6659966" cy="2134335"/>
        </a:xfrm>
        <a:prstGeom prst="homePlate">
          <a:avLst/>
        </a:prstGeom>
        <a:noFill/>
        <a:ln w="3175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8000" tIns="60960" rIns="7200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tabLst/>
          </a:pPr>
          <a:r>
            <a:rPr lang="en-GB" sz="1600" b="1" kern="1200" dirty="0" smtClean="0">
              <a:solidFill>
                <a:schemeClr val="tx1"/>
              </a:solidFill>
            </a:rPr>
            <a:t>Working together we will: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tabLst/>
          </a:pPr>
          <a:endParaRPr lang="en-GB" sz="800" b="1" kern="1200" dirty="0" smtClean="0">
            <a:solidFill>
              <a:schemeClr val="tx1"/>
            </a:solidFill>
          </a:endParaRPr>
        </a:p>
        <a:p>
          <a:pPr marL="177800" lvl="0" indent="-177800" algn="l" defTabSz="711200">
            <a:lnSpc>
              <a:spcPct val="100000"/>
            </a:lnSpc>
            <a:spcBef>
              <a:spcPct val="0"/>
            </a:spcBef>
            <a:spcAft>
              <a:spcPts val="300"/>
            </a:spcAft>
            <a:tabLst/>
          </a:pPr>
          <a:r>
            <a:rPr lang="en-GB" sz="1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 Be polite, helpful and professional  in our responses. We ask that you treat us with the same respect.</a:t>
          </a:r>
        </a:p>
        <a:p>
          <a:pPr marL="177800" lvl="0" indent="-177800" algn="l" defTabSz="711200">
            <a:lnSpc>
              <a:spcPct val="100000"/>
            </a:lnSpc>
            <a:spcBef>
              <a:spcPct val="0"/>
            </a:spcBef>
            <a:spcAft>
              <a:spcPts val="300"/>
            </a:spcAft>
            <a:tabLst/>
          </a:pPr>
          <a:r>
            <a:rPr lang="en-GB" sz="1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 	Resolve your queries the first time you contact us, or keep you informed of progress when more time is required</a:t>
          </a:r>
        </a:p>
        <a:p>
          <a:pPr marL="177800" lvl="0" indent="-177800" algn="l" defTabSz="711200">
            <a:lnSpc>
              <a:spcPct val="100000"/>
            </a:lnSpc>
            <a:spcBef>
              <a:spcPct val="0"/>
            </a:spcBef>
            <a:spcAft>
              <a:spcPts val="300"/>
            </a:spcAft>
            <a:tabLst/>
          </a:pPr>
          <a:r>
            <a:rPr lang="en-GB" sz="1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	Respond to complaints within 5 working days for simple issues and 20 days for complex matters</a:t>
          </a:r>
        </a:p>
        <a:p>
          <a:pPr marL="177800" lvl="0" indent="-177800" algn="l" defTabSz="711200">
            <a:lnSpc>
              <a:spcPct val="100000"/>
            </a:lnSpc>
            <a:spcBef>
              <a:spcPct val="0"/>
            </a:spcBef>
            <a:spcAft>
              <a:spcPts val="300"/>
            </a:spcAft>
            <a:tabLst/>
          </a:pPr>
          <a:r>
            <a:rPr lang="en-GB" sz="1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	Focus on achieving on-going improvement to our services.</a:t>
          </a:r>
          <a:endParaRPr lang="en-GB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940279" y="335787"/>
        <a:ext cx="6126382" cy="2134335"/>
      </dsp:txXfrm>
    </dsp:sp>
    <dsp:sp modelId="{7C1A5087-9DAD-41AE-A808-0EDEB4769E4B}">
      <dsp:nvSpPr>
        <dsp:cNvPr id="0" name=""/>
        <dsp:cNvSpPr/>
      </dsp:nvSpPr>
      <dsp:spPr>
        <a:xfrm>
          <a:off x="360047" y="655635"/>
          <a:ext cx="1280346" cy="136876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1EFA5F-6FDC-44E6-A563-4E62CB8FBE29}">
      <dsp:nvSpPr>
        <dsp:cNvPr id="0" name=""/>
        <dsp:cNvSpPr/>
      </dsp:nvSpPr>
      <dsp:spPr>
        <a:xfrm rot="10800000">
          <a:off x="425984" y="342611"/>
          <a:ext cx="6420213" cy="1367706"/>
        </a:xfrm>
        <a:prstGeom prst="homePlate">
          <a:avLst/>
        </a:prstGeom>
        <a:noFill/>
        <a:ln w="3175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4221" tIns="60960" rIns="7200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tabLst/>
          </a:pPr>
          <a:r>
            <a:rPr lang="en-GB" sz="1600" b="1" kern="1200" dirty="0" smtClean="0">
              <a:solidFill>
                <a:schemeClr val="tx1"/>
              </a:solidFill>
            </a:rPr>
            <a:t>By telephone, we will: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tabLst/>
          </a:pPr>
          <a:endParaRPr lang="en-GB" sz="800" b="1" kern="1200" dirty="0" smtClean="0">
            <a:solidFill>
              <a:schemeClr val="tx1"/>
            </a:solidFill>
          </a:endParaRPr>
        </a:p>
        <a:p>
          <a:pPr marL="177800" lvl="0" indent="-177800" algn="l" defTabSz="711200">
            <a:lnSpc>
              <a:spcPct val="90000"/>
            </a:lnSpc>
            <a:spcBef>
              <a:spcPct val="0"/>
            </a:spcBef>
            <a:spcAft>
              <a:spcPts val="300"/>
            </a:spcAft>
            <a:tabLst/>
          </a:pPr>
          <a:r>
            <a:rPr lang="en-GB" sz="1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	Between 9am and 5pm we will answer your call within five rings or provide a voicemail service and call you back</a:t>
          </a:r>
        </a:p>
        <a:p>
          <a:pPr marL="177800" lvl="0" indent="-177800" algn="l" defTabSz="71120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en-GB" sz="1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 Tell you our name and what team we work in </a:t>
          </a:r>
        </a:p>
        <a:p>
          <a:pPr marL="177800" lvl="0" indent="-177800" algn="l" defTabSz="71120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en-GB" sz="1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 Tell you how to access our out of hours emergency services.</a:t>
          </a:r>
          <a:endParaRPr lang="en-GB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767910" y="342611"/>
        <a:ext cx="6078287" cy="1367706"/>
      </dsp:txXfrm>
    </dsp:sp>
    <dsp:sp modelId="{7C1A5087-9DAD-41AE-A808-0EDEB4769E4B}">
      <dsp:nvSpPr>
        <dsp:cNvPr id="0" name=""/>
        <dsp:cNvSpPr/>
      </dsp:nvSpPr>
      <dsp:spPr>
        <a:xfrm>
          <a:off x="144025" y="377826"/>
          <a:ext cx="1359200" cy="127319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1EFA5F-6FDC-44E6-A563-4E62CB8FBE29}">
      <dsp:nvSpPr>
        <dsp:cNvPr id="0" name=""/>
        <dsp:cNvSpPr/>
      </dsp:nvSpPr>
      <dsp:spPr>
        <a:xfrm rot="10800000">
          <a:off x="430330" y="290672"/>
          <a:ext cx="6485726" cy="1336691"/>
        </a:xfrm>
        <a:prstGeom prst="homePlate">
          <a:avLst/>
        </a:prstGeom>
        <a:noFill/>
        <a:ln w="3175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8000" tIns="60960" rIns="72000" bIns="60960" numCol="1" spcCol="1270" anchor="ctr" anchorCtr="0">
          <a:noAutofit/>
        </a:bodyPr>
        <a:lstStyle/>
        <a:p>
          <a:pPr marL="8255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tabLst/>
          </a:pPr>
          <a:r>
            <a:rPr lang="en-GB" sz="1600" b="1" kern="1200" dirty="0" smtClean="0">
              <a:solidFill>
                <a:schemeClr val="tx1"/>
              </a:solidFill>
            </a:rPr>
            <a:t>In person, we will:</a:t>
          </a:r>
        </a:p>
        <a:p>
          <a:pPr marL="8255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tabLst/>
          </a:pPr>
          <a:endParaRPr lang="en-GB" sz="800" b="1" kern="1200" dirty="0" smtClean="0">
            <a:solidFill>
              <a:schemeClr val="tx1"/>
            </a:solidFill>
          </a:endParaRPr>
        </a:p>
        <a:p>
          <a:pPr marL="177800" lvl="0" indent="-177800" algn="l" defTabSz="711200">
            <a:lnSpc>
              <a:spcPct val="90000"/>
            </a:lnSpc>
            <a:spcBef>
              <a:spcPct val="0"/>
            </a:spcBef>
            <a:spcAft>
              <a:spcPts val="300"/>
            </a:spcAft>
            <a:tabLst/>
          </a:pPr>
          <a:r>
            <a:rPr lang="en-GB" sz="1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	Make our offices accessible and easy to find</a:t>
          </a:r>
        </a:p>
        <a:p>
          <a:pPr marL="177800" lvl="0" indent="-177800" algn="l" defTabSz="711200">
            <a:lnSpc>
              <a:spcPct val="90000"/>
            </a:lnSpc>
            <a:spcBef>
              <a:spcPct val="0"/>
            </a:spcBef>
            <a:spcAft>
              <a:spcPts val="300"/>
            </a:spcAft>
            <a:tabLst/>
          </a:pPr>
          <a:r>
            <a:rPr lang="en-GB" sz="1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	Have up to date posters and leaflets on display</a:t>
          </a:r>
        </a:p>
        <a:p>
          <a:pPr marL="177800" lvl="0" indent="-177800" algn="l" defTabSz="711200">
            <a:lnSpc>
              <a:spcPct val="90000"/>
            </a:lnSpc>
            <a:spcBef>
              <a:spcPct val="0"/>
            </a:spcBef>
            <a:spcAft>
              <a:spcPts val="300"/>
            </a:spcAft>
            <a:tabLst/>
          </a:pPr>
          <a:r>
            <a:rPr lang="en-GB" sz="1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	Wear name badges and talk with you in private if you prefer</a:t>
          </a:r>
        </a:p>
        <a:p>
          <a:pPr marL="177800" lvl="0" indent="-177800" algn="l" defTabSz="711200">
            <a:lnSpc>
              <a:spcPct val="90000"/>
            </a:lnSpc>
            <a:spcBef>
              <a:spcPct val="0"/>
            </a:spcBef>
            <a:spcAft>
              <a:spcPts val="300"/>
            </a:spcAft>
            <a:tabLst/>
          </a:pPr>
          <a:r>
            <a:rPr lang="en-GB" sz="1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	Arrange appointments if you need to see </a:t>
          </a:r>
          <a:r>
            <a:rPr lang="en-GB" sz="1400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someone else.</a:t>
          </a:r>
          <a:endParaRPr lang="en-GB" sz="140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764503" y="290672"/>
        <a:ext cx="6151553" cy="1336691"/>
      </dsp:txXfrm>
    </dsp:sp>
    <dsp:sp modelId="{7C1A5087-9DAD-41AE-A808-0EDEB4769E4B}">
      <dsp:nvSpPr>
        <dsp:cNvPr id="0" name=""/>
        <dsp:cNvSpPr/>
      </dsp:nvSpPr>
      <dsp:spPr>
        <a:xfrm>
          <a:off x="269472" y="456830"/>
          <a:ext cx="1231569" cy="115870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1EFA5F-6FDC-44E6-A563-4E62CB8FBE29}">
      <dsp:nvSpPr>
        <dsp:cNvPr id="0" name=""/>
        <dsp:cNvSpPr/>
      </dsp:nvSpPr>
      <dsp:spPr>
        <a:xfrm rot="10800000">
          <a:off x="436968" y="288029"/>
          <a:ext cx="6585770" cy="1598431"/>
        </a:xfrm>
        <a:prstGeom prst="homePlate">
          <a:avLst/>
        </a:prstGeom>
        <a:noFill/>
        <a:ln w="3175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8000" tIns="60960" rIns="7200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tabLst/>
          </a:pPr>
          <a:endParaRPr lang="en-GB" sz="1600" b="1" kern="1200" dirty="0" smtClean="0">
            <a:solidFill>
              <a:schemeClr val="tx1"/>
            </a:solidFill>
          </a:endParaRPr>
        </a:p>
        <a:p>
          <a:pPr marL="17780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tabLst/>
          </a:pPr>
          <a:r>
            <a:rPr lang="en-GB" sz="1600" b="1" kern="1200" dirty="0" smtClean="0">
              <a:solidFill>
                <a:schemeClr val="tx1"/>
              </a:solidFill>
            </a:rPr>
            <a:t>In writing, we will: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tabLst/>
          </a:pPr>
          <a:endParaRPr lang="en-GB" sz="800" b="1" kern="1200" dirty="0" smtClean="0">
            <a:solidFill>
              <a:schemeClr val="tx1"/>
            </a:solidFill>
          </a:endParaRPr>
        </a:p>
        <a:p>
          <a:pPr marL="190500" lvl="0" indent="-190500" algn="l" defTabSz="711200">
            <a:lnSpc>
              <a:spcPct val="90000"/>
            </a:lnSpc>
            <a:spcBef>
              <a:spcPct val="0"/>
            </a:spcBef>
            <a:spcAft>
              <a:spcPts val="300"/>
            </a:spcAft>
            <a:tabLst/>
          </a:pPr>
          <a:r>
            <a:rPr lang="en-GB" sz="1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	Respond within 5 working days for </a:t>
          </a:r>
          <a:r>
            <a:rPr lang="en-GB" sz="1400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simple </a:t>
          </a:r>
          <a:r>
            <a:rPr lang="en-GB" sz="1400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enquiries, </a:t>
          </a:r>
          <a:r>
            <a:rPr lang="en-GB" sz="1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or for complex enquiries we will let you know if it will take us longer </a:t>
          </a:r>
        </a:p>
        <a:p>
          <a:pPr marL="190500" lvl="0" indent="-190500" algn="l" defTabSz="711200">
            <a:lnSpc>
              <a:spcPct val="90000"/>
            </a:lnSpc>
            <a:spcBef>
              <a:spcPct val="0"/>
            </a:spcBef>
            <a:spcAft>
              <a:spcPts val="300"/>
            </a:spcAft>
            <a:tabLst/>
          </a:pPr>
          <a:r>
            <a:rPr lang="en-GB" sz="1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	Use plain language and give you the contact details of the person dealing with your enquiry</a:t>
          </a:r>
        </a:p>
        <a:p>
          <a:pPr marL="190500" lvl="0" indent="-190500" algn="l" defTabSz="711200">
            <a:lnSpc>
              <a:spcPct val="90000"/>
            </a:lnSpc>
            <a:spcBef>
              <a:spcPct val="0"/>
            </a:spcBef>
            <a:spcAft>
              <a:spcPts val="300"/>
            </a:spcAft>
            <a:tabLst/>
          </a:pPr>
          <a:r>
            <a:rPr lang="en-GB" sz="1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	Make it easy to access online services and make information easy to find on our website and on-line channels.</a:t>
          </a:r>
        </a:p>
        <a:p>
          <a:pPr marL="82550" lvl="0" indent="-82550" algn="l" defTabSz="711200">
            <a:lnSpc>
              <a:spcPct val="90000"/>
            </a:lnSpc>
            <a:spcBef>
              <a:spcPct val="0"/>
            </a:spcBef>
            <a:spcAft>
              <a:spcPts val="300"/>
            </a:spcAft>
            <a:tabLst/>
          </a:pPr>
          <a:endParaRPr lang="en-GB" sz="140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836576" y="288029"/>
        <a:ext cx="6186162" cy="1598431"/>
      </dsp:txXfrm>
    </dsp:sp>
    <dsp:sp modelId="{7C1A5087-9DAD-41AE-A808-0EDEB4769E4B}">
      <dsp:nvSpPr>
        <dsp:cNvPr id="0" name=""/>
        <dsp:cNvSpPr/>
      </dsp:nvSpPr>
      <dsp:spPr>
        <a:xfrm>
          <a:off x="336964" y="491089"/>
          <a:ext cx="1210632" cy="123710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5346" y="6736727"/>
            <a:ext cx="4227758" cy="117615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C6D6-BF7D-430B-AB20-ADF99169511F}" type="datetimeFigureOut">
              <a:rPr lang="en-GB" smtClean="0"/>
              <a:t>11/05/2015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E49E-E4DC-4F68-8E6B-F0E76A1CD1E0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186" y="4176388"/>
            <a:ext cx="5381513" cy="2390889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8750" y="975359"/>
            <a:ext cx="4800600" cy="46329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C6D6-BF7D-430B-AB20-ADF99169511F}" type="datetimeFigureOut">
              <a:rPr lang="en-GB" smtClean="0"/>
              <a:t>11/05/2015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E49E-E4DC-4F68-8E6B-F0E76A1CD1E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9" y="502023"/>
            <a:ext cx="1543050" cy="698445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3085" y="975360"/>
            <a:ext cx="3621965" cy="65263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C6D6-BF7D-430B-AB20-ADF99169511F}" type="datetimeFigureOut">
              <a:rPr lang="en-GB" smtClean="0"/>
              <a:t>11/05/2015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E49E-E4DC-4F68-8E6B-F0E76A1CD1E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C6D6-BF7D-430B-AB20-ADF99169511F}" type="datetimeFigureOut">
              <a:rPr lang="en-GB" smtClean="0"/>
              <a:t>11/05/2015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E49E-E4DC-4F68-8E6B-F0E76A1CD1E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57250" y="975360"/>
            <a:ext cx="4800600" cy="46329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896" y="2896864"/>
            <a:ext cx="4475000" cy="3231128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6828" y="6143348"/>
            <a:ext cx="4477871" cy="1113947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C6D6-BF7D-430B-AB20-ADF99169511F}" type="datetimeFigureOut">
              <a:rPr lang="en-GB" smtClean="0"/>
              <a:t>11/05/2015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E49E-E4DC-4F68-8E6B-F0E76A1CD1E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C6D6-BF7D-430B-AB20-ADF99169511F}" type="datetimeFigureOut">
              <a:rPr lang="en-GB" smtClean="0"/>
              <a:t>11/05/2015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E49E-E4DC-4F68-8E6B-F0E76A1CD1E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57249" y="975359"/>
            <a:ext cx="2510028" cy="46329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975360"/>
            <a:ext cx="2510028" cy="46329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335" y="1867103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5477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1865376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C6D6-BF7D-430B-AB20-ADF99169511F}" type="datetimeFigureOut">
              <a:rPr lang="en-GB" smtClean="0"/>
              <a:t>11/05/2015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E49E-E4DC-4F68-8E6B-F0E76A1CD1E0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C6D6-BF7D-430B-AB20-ADF99169511F}" type="datetimeFigureOut">
              <a:rPr lang="en-GB" smtClean="0"/>
              <a:t>11/05/2015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E49E-E4DC-4F68-8E6B-F0E76A1CD1E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C6D6-BF7D-430B-AB20-ADF99169511F}" type="datetimeFigureOut">
              <a:rPr lang="en-GB" smtClean="0"/>
              <a:t>11/05/2015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E49E-E4DC-4F68-8E6B-F0E76A1CD1E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22" y="2946401"/>
            <a:ext cx="2727064" cy="1677991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137" y="975360"/>
            <a:ext cx="3012814" cy="6526307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824" y="4663736"/>
            <a:ext cx="2541495" cy="28526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C6D6-BF7D-430B-AB20-ADF99169511F}" type="datetimeFigureOut">
              <a:rPr lang="en-GB" smtClean="0"/>
              <a:t>11/05/2015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E49E-E4DC-4F68-8E6B-F0E76A1CD1E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56381" y="1524000"/>
            <a:ext cx="3086100" cy="4170408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415" y="1347315"/>
            <a:ext cx="2770586" cy="2884027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C6D6-BF7D-430B-AB20-ADF99169511F}" type="datetimeFigureOut">
              <a:rPr lang="en-GB" smtClean="0"/>
              <a:t>11/05/2015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E49E-E4DC-4F68-8E6B-F0E76A1CD1E0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451" y="5952561"/>
            <a:ext cx="4787654" cy="1524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807200"/>
            <a:ext cx="6858000" cy="23368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6807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02440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4967" y="5829557"/>
            <a:ext cx="4884383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6347"/>
            <a:ext cx="4800600" cy="4632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29150" y="8229601"/>
            <a:ext cx="18859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1A1C6D6-BF7D-430B-AB20-ADF99169511F}" type="datetimeFigureOut">
              <a:rPr lang="en-GB" smtClean="0"/>
              <a:t>11/05/2015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" y="8229601"/>
            <a:ext cx="251460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0" y="8229601"/>
            <a:ext cx="1371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CEEE49E-E4DC-4F68-8E6B-F0E76A1CD1E0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28" Type="http://schemas.openxmlformats.org/officeDocument/2006/relationships/hyperlink" Target="http://www.argyll-bute.gov.uk/" TargetMode="Externa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Relationship Id="rId2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120" y="107504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n>
                  <a:solidFill>
                    <a:srgbClr val="B4DCFA">
                      <a:lumMod val="25000"/>
                    </a:srgbClr>
                  </a:solidFill>
                </a:ln>
                <a:solidFill>
                  <a:srgbClr val="212745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Customer Service Charter</a:t>
            </a:r>
            <a:endParaRPr lang="en-GB" sz="3600" b="1" dirty="0">
              <a:ln>
                <a:solidFill>
                  <a:srgbClr val="B4DCFA">
                    <a:lumMod val="25000"/>
                  </a:srgbClr>
                </a:solidFill>
              </a:ln>
              <a:solidFill>
                <a:srgbClr val="212745">
                  <a:lumMod val="60000"/>
                  <a:lumOff val="40000"/>
                </a:srgbClr>
              </a:solidFill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477917956"/>
              </p:ext>
            </p:extLst>
          </p:nvPr>
        </p:nvGraphicFramePr>
        <p:xfrm>
          <a:off x="-315416" y="1500164"/>
          <a:ext cx="7320308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088626313"/>
              </p:ext>
            </p:extLst>
          </p:nvPr>
        </p:nvGraphicFramePr>
        <p:xfrm>
          <a:off x="-315416" y="5364088"/>
          <a:ext cx="7344816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27623544"/>
              </p:ext>
            </p:extLst>
          </p:nvPr>
        </p:nvGraphicFramePr>
        <p:xfrm>
          <a:off x="-99392" y="3719779"/>
          <a:ext cx="7056784" cy="2209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598616008"/>
              </p:ext>
            </p:extLst>
          </p:nvPr>
        </p:nvGraphicFramePr>
        <p:xfrm>
          <a:off x="-171400" y="5237698"/>
          <a:ext cx="7128792" cy="2251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892011265"/>
              </p:ext>
            </p:extLst>
          </p:nvPr>
        </p:nvGraphicFramePr>
        <p:xfrm>
          <a:off x="-278840" y="6660232"/>
          <a:ext cx="7238756" cy="233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2" name="Rectangle 1"/>
          <p:cNvSpPr/>
          <p:nvPr/>
        </p:nvSpPr>
        <p:spPr>
          <a:xfrm>
            <a:off x="54065" y="923399"/>
            <a:ext cx="68133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600" b="1" dirty="0" smtClean="0"/>
              <a:t>                                        YOU </a:t>
            </a:r>
            <a:r>
              <a:rPr lang="en-GB" sz="1600" b="1" dirty="0"/>
              <a:t>COME FIRST</a:t>
            </a:r>
          </a:p>
          <a:p>
            <a:pPr lvl="0"/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We are committed to providing excellent customer service by putting our customers at the centre of everything we do. Our Charter sets out our commitment to you.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769" y="105302"/>
            <a:ext cx="916600" cy="818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0" y="8553926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Contact us at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  <a:hlinkClick r:id="rId28"/>
              </a:rPr>
              <a:t>www.argyll-bute.gov.uk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call 01546 605522 or visit your nearest Customer Service Point.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585926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627</TotalTime>
  <Words>101</Words>
  <Application>Microsoft Office PowerPoint</Application>
  <PresentationFormat>On-screen Show (4:3)</PresentationFormat>
  <Paragraphs>27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Slipstream</vt:lpstr>
      <vt:lpstr>PowerPoint Presentation</vt:lpstr>
    </vt:vector>
  </TitlesOfParts>
  <Company>Argyll and Bute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 Robertson</dc:creator>
  <cp:lastModifiedBy>%username%</cp:lastModifiedBy>
  <cp:revision>58</cp:revision>
  <cp:lastPrinted>2015-01-14T09:32:26Z</cp:lastPrinted>
  <dcterms:created xsi:type="dcterms:W3CDTF">2014-12-10T14:33:14Z</dcterms:created>
  <dcterms:modified xsi:type="dcterms:W3CDTF">2015-05-11T15:03:15Z</dcterms:modified>
</cp:coreProperties>
</file>