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0"/>
  </p:notesMasterIdLst>
  <p:sldIdLst>
    <p:sldId id="257" r:id="rId2"/>
    <p:sldId id="264" r:id="rId3"/>
    <p:sldId id="259" r:id="rId4"/>
    <p:sldId id="268" r:id="rId5"/>
    <p:sldId id="265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2A747"/>
    <a:srgbClr val="FAF9FE"/>
    <a:srgbClr val="0422AC"/>
    <a:srgbClr val="03A1C1"/>
    <a:srgbClr val="B9C7D1"/>
    <a:srgbClr val="F0EFF3"/>
    <a:srgbClr val="C2D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78"/>
  </p:normalViewPr>
  <p:slideViewPr>
    <p:cSldViewPr snapToGrid="0" snapToObjects="1">
      <p:cViewPr varScale="1">
        <p:scale>
          <a:sx n="114" d="100"/>
          <a:sy n="114" d="100"/>
        </p:scale>
        <p:origin x="1484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0D1C9-F12C-7A4E-9630-59AF38791A1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0173-980E-9740-A258-1DCF23450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01" y="975559"/>
            <a:ext cx="6332858" cy="1697303"/>
          </a:xfrm>
        </p:spPr>
        <p:txBody>
          <a:bodyPr anchor="t"/>
          <a:lstStyle>
            <a:lvl1pPr>
              <a:defRPr sz="4800">
                <a:solidFill>
                  <a:srgbClr val="042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01" y="2834468"/>
            <a:ext cx="3493282" cy="57659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02A7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FF6DA3-362D-1A4B-ABD9-106D4C5E9785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969066-0389-C74D-B667-DD4DBA39B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1B932A2-4C17-3C49-AE83-FAF5512E1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5692" y="3756007"/>
            <a:ext cx="2332398" cy="2324770"/>
          </a:xfrm>
          <a:custGeom>
            <a:avLst/>
            <a:gdLst>
              <a:gd name="connsiteX0" fmla="*/ 0 w 3035300"/>
              <a:gd name="connsiteY0" fmla="*/ 1487488 h 2974975"/>
              <a:gd name="connsiteX1" fmla="*/ 1517650 w 3035300"/>
              <a:gd name="connsiteY1" fmla="*/ 0 h 2974975"/>
              <a:gd name="connsiteX2" fmla="*/ 3035300 w 3035300"/>
              <a:gd name="connsiteY2" fmla="*/ 0 h 2974975"/>
              <a:gd name="connsiteX3" fmla="*/ 3035300 w 3035300"/>
              <a:gd name="connsiteY3" fmla="*/ 1487488 h 2974975"/>
              <a:gd name="connsiteX4" fmla="*/ 1517650 w 3035300"/>
              <a:gd name="connsiteY4" fmla="*/ 2974976 h 2974975"/>
              <a:gd name="connsiteX5" fmla="*/ 0 w 3035300"/>
              <a:gd name="connsiteY5" fmla="*/ 1487488 h 2974975"/>
              <a:gd name="connsiteX0" fmla="*/ 0 w 3035300"/>
              <a:gd name="connsiteY0" fmla="*/ 1487488 h 2974976"/>
              <a:gd name="connsiteX1" fmla="*/ 1517650 w 3035300"/>
              <a:gd name="connsiteY1" fmla="*/ 0 h 2974976"/>
              <a:gd name="connsiteX2" fmla="*/ 2710302 w 3035300"/>
              <a:gd name="connsiteY2" fmla="*/ 550843 h 2974976"/>
              <a:gd name="connsiteX3" fmla="*/ 3035300 w 3035300"/>
              <a:gd name="connsiteY3" fmla="*/ 1487488 h 2974976"/>
              <a:gd name="connsiteX4" fmla="*/ 1517650 w 3035300"/>
              <a:gd name="connsiteY4" fmla="*/ 2974976 h 2974976"/>
              <a:gd name="connsiteX5" fmla="*/ 0 w 3035300"/>
              <a:gd name="connsiteY5" fmla="*/ 1487488 h 2974976"/>
              <a:gd name="connsiteX0" fmla="*/ 0 w 2710302"/>
              <a:gd name="connsiteY0" fmla="*/ 1487488 h 3332709"/>
              <a:gd name="connsiteX1" fmla="*/ 1517650 w 2710302"/>
              <a:gd name="connsiteY1" fmla="*/ 0 h 3332709"/>
              <a:gd name="connsiteX2" fmla="*/ 2710302 w 2710302"/>
              <a:gd name="connsiteY2" fmla="*/ 550843 h 3332709"/>
              <a:gd name="connsiteX3" fmla="*/ 2710302 w 2710302"/>
              <a:gd name="connsiteY3" fmla="*/ 2875613 h 3332709"/>
              <a:gd name="connsiteX4" fmla="*/ 1517650 w 2710302"/>
              <a:gd name="connsiteY4" fmla="*/ 2974976 h 3332709"/>
              <a:gd name="connsiteX5" fmla="*/ 0 w 2710302"/>
              <a:gd name="connsiteY5" fmla="*/ 1487488 h 3332709"/>
              <a:gd name="connsiteX0" fmla="*/ 51342 w 2761644"/>
              <a:gd name="connsiteY0" fmla="*/ 1487488 h 3128656"/>
              <a:gd name="connsiteX1" fmla="*/ 1568992 w 2761644"/>
              <a:gd name="connsiteY1" fmla="*/ 0 h 3128656"/>
              <a:gd name="connsiteX2" fmla="*/ 2761644 w 2761644"/>
              <a:gd name="connsiteY2" fmla="*/ 550843 h 3128656"/>
              <a:gd name="connsiteX3" fmla="*/ 2761644 w 2761644"/>
              <a:gd name="connsiteY3" fmla="*/ 2875613 h 3128656"/>
              <a:gd name="connsiteX4" fmla="*/ 582982 w 2761644"/>
              <a:gd name="connsiteY4" fmla="*/ 2044051 h 3128656"/>
              <a:gd name="connsiteX5" fmla="*/ 51342 w 2761644"/>
              <a:gd name="connsiteY5" fmla="*/ 1487488 h 3128656"/>
              <a:gd name="connsiteX0" fmla="*/ 179432 w 2404992"/>
              <a:gd name="connsiteY0" fmla="*/ 1553589 h 3127412"/>
              <a:gd name="connsiteX1" fmla="*/ 1212340 w 2404992"/>
              <a:gd name="connsiteY1" fmla="*/ 0 h 3127412"/>
              <a:gd name="connsiteX2" fmla="*/ 2404992 w 2404992"/>
              <a:gd name="connsiteY2" fmla="*/ 550843 h 3127412"/>
              <a:gd name="connsiteX3" fmla="*/ 2404992 w 2404992"/>
              <a:gd name="connsiteY3" fmla="*/ 2875613 h 3127412"/>
              <a:gd name="connsiteX4" fmla="*/ 226330 w 2404992"/>
              <a:gd name="connsiteY4" fmla="*/ 2044051 h 3127412"/>
              <a:gd name="connsiteX5" fmla="*/ 179432 w 2404992"/>
              <a:gd name="connsiteY5" fmla="*/ 1553589 h 3127412"/>
              <a:gd name="connsiteX0" fmla="*/ 30576 w 2209238"/>
              <a:gd name="connsiteY0" fmla="*/ 2044051 h 3159692"/>
              <a:gd name="connsiteX1" fmla="*/ 1016586 w 2209238"/>
              <a:gd name="connsiteY1" fmla="*/ 0 h 3159692"/>
              <a:gd name="connsiteX2" fmla="*/ 2209238 w 2209238"/>
              <a:gd name="connsiteY2" fmla="*/ 550843 h 3159692"/>
              <a:gd name="connsiteX3" fmla="*/ 2209238 w 2209238"/>
              <a:gd name="connsiteY3" fmla="*/ 2875613 h 3159692"/>
              <a:gd name="connsiteX4" fmla="*/ 30576 w 2209238"/>
              <a:gd name="connsiteY4" fmla="*/ 2044051 h 3159692"/>
              <a:gd name="connsiteX0" fmla="*/ 186843 w 2365505"/>
              <a:gd name="connsiteY0" fmla="*/ 1493208 h 2581723"/>
              <a:gd name="connsiteX1" fmla="*/ 363113 w 2365505"/>
              <a:gd name="connsiteY1" fmla="*/ 732622 h 2581723"/>
              <a:gd name="connsiteX2" fmla="*/ 2365505 w 2365505"/>
              <a:gd name="connsiteY2" fmla="*/ 0 h 2581723"/>
              <a:gd name="connsiteX3" fmla="*/ 2365505 w 2365505"/>
              <a:gd name="connsiteY3" fmla="*/ 2324770 h 2581723"/>
              <a:gd name="connsiteX4" fmla="*/ 186843 w 2365505"/>
              <a:gd name="connsiteY4" fmla="*/ 1493208 h 2581723"/>
              <a:gd name="connsiteX0" fmla="*/ 321134 w 2218866"/>
              <a:gd name="connsiteY0" fmla="*/ 1658461 h 2604648"/>
              <a:gd name="connsiteX1" fmla="*/ 216474 w 2218866"/>
              <a:gd name="connsiteY1" fmla="*/ 732622 h 2604648"/>
              <a:gd name="connsiteX2" fmla="*/ 2218866 w 2218866"/>
              <a:gd name="connsiteY2" fmla="*/ 0 h 2604648"/>
              <a:gd name="connsiteX3" fmla="*/ 2218866 w 2218866"/>
              <a:gd name="connsiteY3" fmla="*/ 2324770 h 2604648"/>
              <a:gd name="connsiteX4" fmla="*/ 321134 w 2218866"/>
              <a:gd name="connsiteY4" fmla="*/ 1658461 h 2604648"/>
              <a:gd name="connsiteX0" fmla="*/ 438347 w 2336079"/>
              <a:gd name="connsiteY0" fmla="*/ 1658461 h 2614675"/>
              <a:gd name="connsiteX1" fmla="*/ 333687 w 2336079"/>
              <a:gd name="connsiteY1" fmla="*/ 732622 h 2614675"/>
              <a:gd name="connsiteX2" fmla="*/ 2336079 w 2336079"/>
              <a:gd name="connsiteY2" fmla="*/ 0 h 2614675"/>
              <a:gd name="connsiteX3" fmla="*/ 2336079 w 2336079"/>
              <a:gd name="connsiteY3" fmla="*/ 2324770 h 2614675"/>
              <a:gd name="connsiteX4" fmla="*/ 438347 w 2336079"/>
              <a:gd name="connsiteY4" fmla="*/ 1658461 h 2614675"/>
              <a:gd name="connsiteX0" fmla="*/ 440321 w 2338053"/>
              <a:gd name="connsiteY0" fmla="*/ 1658461 h 2614675"/>
              <a:gd name="connsiteX1" fmla="*/ 335661 w 2338053"/>
              <a:gd name="connsiteY1" fmla="*/ 732622 h 2614675"/>
              <a:gd name="connsiteX2" fmla="*/ 2338053 w 2338053"/>
              <a:gd name="connsiteY2" fmla="*/ 0 h 2614675"/>
              <a:gd name="connsiteX3" fmla="*/ 2338053 w 2338053"/>
              <a:gd name="connsiteY3" fmla="*/ 2324770 h 2614675"/>
              <a:gd name="connsiteX4" fmla="*/ 440321 w 2338053"/>
              <a:gd name="connsiteY4" fmla="*/ 1658461 h 2614675"/>
              <a:gd name="connsiteX0" fmla="*/ 427523 w 2325255"/>
              <a:gd name="connsiteY0" fmla="*/ 1658461 h 2613094"/>
              <a:gd name="connsiteX1" fmla="*/ 322863 w 2325255"/>
              <a:gd name="connsiteY1" fmla="*/ 732622 h 2613094"/>
              <a:gd name="connsiteX2" fmla="*/ 2325255 w 2325255"/>
              <a:gd name="connsiteY2" fmla="*/ 0 h 2613094"/>
              <a:gd name="connsiteX3" fmla="*/ 2325255 w 2325255"/>
              <a:gd name="connsiteY3" fmla="*/ 2324770 h 2613094"/>
              <a:gd name="connsiteX4" fmla="*/ 427523 w 2325255"/>
              <a:gd name="connsiteY4" fmla="*/ 1658461 h 2613094"/>
              <a:gd name="connsiteX0" fmla="*/ 427523 w 2325255"/>
              <a:gd name="connsiteY0" fmla="*/ 1658586 h 2613219"/>
              <a:gd name="connsiteX1" fmla="*/ 322863 w 2325255"/>
              <a:gd name="connsiteY1" fmla="*/ 732747 h 2613219"/>
              <a:gd name="connsiteX2" fmla="*/ 2325255 w 2325255"/>
              <a:gd name="connsiteY2" fmla="*/ 125 h 2613219"/>
              <a:gd name="connsiteX3" fmla="*/ 2325255 w 2325255"/>
              <a:gd name="connsiteY3" fmla="*/ 2324895 h 2613219"/>
              <a:gd name="connsiteX4" fmla="*/ 427523 w 2325255"/>
              <a:gd name="connsiteY4" fmla="*/ 1658586 h 2613219"/>
              <a:gd name="connsiteX0" fmla="*/ 427523 w 2325255"/>
              <a:gd name="connsiteY0" fmla="*/ 1658603 h 2613236"/>
              <a:gd name="connsiteX1" fmla="*/ 322863 w 2325255"/>
              <a:gd name="connsiteY1" fmla="*/ 732764 h 2613236"/>
              <a:gd name="connsiteX2" fmla="*/ 2325255 w 2325255"/>
              <a:gd name="connsiteY2" fmla="*/ 142 h 2613236"/>
              <a:gd name="connsiteX3" fmla="*/ 2325255 w 2325255"/>
              <a:gd name="connsiteY3" fmla="*/ 2324912 h 2613236"/>
              <a:gd name="connsiteX4" fmla="*/ 427523 w 2325255"/>
              <a:gd name="connsiteY4" fmla="*/ 1658603 h 2613236"/>
              <a:gd name="connsiteX0" fmla="*/ 427523 w 2325255"/>
              <a:gd name="connsiteY0" fmla="*/ 1658461 h 2613094"/>
              <a:gd name="connsiteX1" fmla="*/ 322863 w 2325255"/>
              <a:gd name="connsiteY1" fmla="*/ 732622 h 2613094"/>
              <a:gd name="connsiteX2" fmla="*/ 2325255 w 2325255"/>
              <a:gd name="connsiteY2" fmla="*/ 0 h 2613094"/>
              <a:gd name="connsiteX3" fmla="*/ 2325255 w 2325255"/>
              <a:gd name="connsiteY3" fmla="*/ 2324770 h 2613094"/>
              <a:gd name="connsiteX4" fmla="*/ 427523 w 2325255"/>
              <a:gd name="connsiteY4" fmla="*/ 1658461 h 2613094"/>
              <a:gd name="connsiteX0" fmla="*/ 427523 w 2325255"/>
              <a:gd name="connsiteY0" fmla="*/ 1658461 h 2324770"/>
              <a:gd name="connsiteX1" fmla="*/ 322863 w 2325255"/>
              <a:gd name="connsiteY1" fmla="*/ 732622 h 2324770"/>
              <a:gd name="connsiteX2" fmla="*/ 2325255 w 2325255"/>
              <a:gd name="connsiteY2" fmla="*/ 0 h 2324770"/>
              <a:gd name="connsiteX3" fmla="*/ 2325255 w 2325255"/>
              <a:gd name="connsiteY3" fmla="*/ 2324770 h 2324770"/>
              <a:gd name="connsiteX4" fmla="*/ 427523 w 2325255"/>
              <a:gd name="connsiteY4" fmla="*/ 1658461 h 2324770"/>
              <a:gd name="connsiteX0" fmla="*/ 344348 w 2242080"/>
              <a:gd name="connsiteY0" fmla="*/ 1658461 h 2324770"/>
              <a:gd name="connsiteX1" fmla="*/ 239688 w 2242080"/>
              <a:gd name="connsiteY1" fmla="*/ 732622 h 2324770"/>
              <a:gd name="connsiteX2" fmla="*/ 2242080 w 2242080"/>
              <a:gd name="connsiteY2" fmla="*/ 0 h 2324770"/>
              <a:gd name="connsiteX3" fmla="*/ 2242080 w 2242080"/>
              <a:gd name="connsiteY3" fmla="*/ 2324770 h 2324770"/>
              <a:gd name="connsiteX4" fmla="*/ 344348 w 2242080"/>
              <a:gd name="connsiteY4" fmla="*/ 1658461 h 2324770"/>
              <a:gd name="connsiteX0" fmla="*/ 433900 w 2331632"/>
              <a:gd name="connsiteY0" fmla="*/ 1658461 h 2324770"/>
              <a:gd name="connsiteX1" fmla="*/ 329240 w 2331632"/>
              <a:gd name="connsiteY1" fmla="*/ 732622 h 2324770"/>
              <a:gd name="connsiteX2" fmla="*/ 2331632 w 2331632"/>
              <a:gd name="connsiteY2" fmla="*/ 0 h 2324770"/>
              <a:gd name="connsiteX3" fmla="*/ 2331632 w 2331632"/>
              <a:gd name="connsiteY3" fmla="*/ 2324770 h 2324770"/>
              <a:gd name="connsiteX4" fmla="*/ 433900 w 2331632"/>
              <a:gd name="connsiteY4" fmla="*/ 1658461 h 2324770"/>
              <a:gd name="connsiteX0" fmla="*/ 427523 w 2325255"/>
              <a:gd name="connsiteY0" fmla="*/ 1658461 h 2324770"/>
              <a:gd name="connsiteX1" fmla="*/ 322863 w 2325255"/>
              <a:gd name="connsiteY1" fmla="*/ 732622 h 2324770"/>
              <a:gd name="connsiteX2" fmla="*/ 2325255 w 2325255"/>
              <a:gd name="connsiteY2" fmla="*/ 0 h 2324770"/>
              <a:gd name="connsiteX3" fmla="*/ 2325255 w 2325255"/>
              <a:gd name="connsiteY3" fmla="*/ 2324770 h 2324770"/>
              <a:gd name="connsiteX4" fmla="*/ 427523 w 2325255"/>
              <a:gd name="connsiteY4" fmla="*/ 1658461 h 2324770"/>
              <a:gd name="connsiteX0" fmla="*/ 424888 w 2328128"/>
              <a:gd name="connsiteY0" fmla="*/ 1663970 h 2324770"/>
              <a:gd name="connsiteX1" fmla="*/ 325736 w 2328128"/>
              <a:gd name="connsiteY1" fmla="*/ 732622 h 2324770"/>
              <a:gd name="connsiteX2" fmla="*/ 2328128 w 2328128"/>
              <a:gd name="connsiteY2" fmla="*/ 0 h 2324770"/>
              <a:gd name="connsiteX3" fmla="*/ 2328128 w 2328128"/>
              <a:gd name="connsiteY3" fmla="*/ 2324770 h 2324770"/>
              <a:gd name="connsiteX4" fmla="*/ 424888 w 2328128"/>
              <a:gd name="connsiteY4" fmla="*/ 1663970 h 2324770"/>
              <a:gd name="connsiteX0" fmla="*/ 444238 w 2347478"/>
              <a:gd name="connsiteY0" fmla="*/ 1663970 h 2324770"/>
              <a:gd name="connsiteX1" fmla="*/ 345086 w 2347478"/>
              <a:gd name="connsiteY1" fmla="*/ 732622 h 2324770"/>
              <a:gd name="connsiteX2" fmla="*/ 2347478 w 2347478"/>
              <a:gd name="connsiteY2" fmla="*/ 0 h 2324770"/>
              <a:gd name="connsiteX3" fmla="*/ 2347478 w 2347478"/>
              <a:gd name="connsiteY3" fmla="*/ 2324770 h 2324770"/>
              <a:gd name="connsiteX4" fmla="*/ 444238 w 2347478"/>
              <a:gd name="connsiteY4" fmla="*/ 1663970 h 2324770"/>
              <a:gd name="connsiteX0" fmla="*/ 444238 w 2347478"/>
              <a:gd name="connsiteY0" fmla="*/ 1663970 h 2324770"/>
              <a:gd name="connsiteX1" fmla="*/ 345086 w 2347478"/>
              <a:gd name="connsiteY1" fmla="*/ 732622 h 2324770"/>
              <a:gd name="connsiteX2" fmla="*/ 2347478 w 2347478"/>
              <a:gd name="connsiteY2" fmla="*/ 0 h 2324770"/>
              <a:gd name="connsiteX3" fmla="*/ 2347478 w 2347478"/>
              <a:gd name="connsiteY3" fmla="*/ 2324770 h 2324770"/>
              <a:gd name="connsiteX4" fmla="*/ 444238 w 2347478"/>
              <a:gd name="connsiteY4" fmla="*/ 1663970 h 2324770"/>
              <a:gd name="connsiteX0" fmla="*/ 429158 w 2332398"/>
              <a:gd name="connsiteY0" fmla="*/ 1663970 h 2324770"/>
              <a:gd name="connsiteX1" fmla="*/ 330006 w 2332398"/>
              <a:gd name="connsiteY1" fmla="*/ 732622 h 2324770"/>
              <a:gd name="connsiteX2" fmla="*/ 2332398 w 2332398"/>
              <a:gd name="connsiteY2" fmla="*/ 0 h 2324770"/>
              <a:gd name="connsiteX3" fmla="*/ 2332398 w 2332398"/>
              <a:gd name="connsiteY3" fmla="*/ 2324770 h 2324770"/>
              <a:gd name="connsiteX4" fmla="*/ 429158 w 2332398"/>
              <a:gd name="connsiteY4" fmla="*/ 1663970 h 232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2398" h="2324770">
                <a:moveTo>
                  <a:pt x="429158" y="1663970"/>
                </a:moveTo>
                <a:cubicBezTo>
                  <a:pt x="-213048" y="1304969"/>
                  <a:pt x="-38613" y="1135726"/>
                  <a:pt x="330006" y="732622"/>
                </a:cubicBezTo>
                <a:cubicBezTo>
                  <a:pt x="727556" y="427822"/>
                  <a:pt x="1086549" y="7344"/>
                  <a:pt x="2332398" y="0"/>
                </a:cubicBezTo>
                <a:lnTo>
                  <a:pt x="2332398" y="2324770"/>
                </a:lnTo>
                <a:cubicBezTo>
                  <a:pt x="1197660" y="2099685"/>
                  <a:pt x="1071364" y="2022971"/>
                  <a:pt x="429158" y="166397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C22B91-7EB0-884D-BA20-A373098747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924" y="3122766"/>
            <a:ext cx="1823535" cy="3592347"/>
          </a:xfrm>
          <a:custGeom>
            <a:avLst/>
            <a:gdLst>
              <a:gd name="connsiteX0" fmla="*/ 1875155 w 1982788"/>
              <a:gd name="connsiteY0" fmla="*/ 2834004 h 3900487"/>
              <a:gd name="connsiteX1" fmla="*/ 247317 w 1982788"/>
              <a:gd name="connsiteY1" fmla="*/ 3239022 h 3900487"/>
              <a:gd name="connsiteX2" fmla="*/ 9071 w 1982788"/>
              <a:gd name="connsiteY2" fmla="*/ 1687030 h 3900487"/>
              <a:gd name="connsiteX3" fmla="*/ 991394 w 1982788"/>
              <a:gd name="connsiteY3" fmla="*/ -1 h 3900487"/>
              <a:gd name="connsiteX4" fmla="*/ 1875155 w 1982788"/>
              <a:gd name="connsiteY4" fmla="*/ 2834004 h 3900487"/>
              <a:gd name="connsiteX0" fmla="*/ 1875161 w 1875161"/>
              <a:gd name="connsiteY0" fmla="*/ 2668752 h 3735463"/>
              <a:gd name="connsiteX1" fmla="*/ 247323 w 1875161"/>
              <a:gd name="connsiteY1" fmla="*/ 3073770 h 3735463"/>
              <a:gd name="connsiteX2" fmla="*/ 9077 w 1875161"/>
              <a:gd name="connsiteY2" fmla="*/ 1521778 h 3735463"/>
              <a:gd name="connsiteX3" fmla="*/ 633352 w 1875161"/>
              <a:gd name="connsiteY3" fmla="*/ 0 h 3735463"/>
              <a:gd name="connsiteX4" fmla="*/ 1875161 w 1875161"/>
              <a:gd name="connsiteY4" fmla="*/ 2668752 h 3735463"/>
              <a:gd name="connsiteX0" fmla="*/ 1936390 w 1936390"/>
              <a:gd name="connsiteY0" fmla="*/ 2073841 h 3130680"/>
              <a:gd name="connsiteX1" fmla="*/ 264484 w 1936390"/>
              <a:gd name="connsiteY1" fmla="*/ 3073770 h 3130680"/>
              <a:gd name="connsiteX2" fmla="*/ 26238 w 1936390"/>
              <a:gd name="connsiteY2" fmla="*/ 1521778 h 3130680"/>
              <a:gd name="connsiteX3" fmla="*/ 650513 w 1936390"/>
              <a:gd name="connsiteY3" fmla="*/ 0 h 3130680"/>
              <a:gd name="connsiteX4" fmla="*/ 1936390 w 1936390"/>
              <a:gd name="connsiteY4" fmla="*/ 2073841 h 3130680"/>
              <a:gd name="connsiteX0" fmla="*/ 1910893 w 1910893"/>
              <a:gd name="connsiteY0" fmla="*/ 2073841 h 3604653"/>
              <a:gd name="connsiteX1" fmla="*/ 1781349 w 1910893"/>
              <a:gd name="connsiteY1" fmla="*/ 3591562 h 3604653"/>
              <a:gd name="connsiteX2" fmla="*/ 741 w 1910893"/>
              <a:gd name="connsiteY2" fmla="*/ 1521778 h 3604653"/>
              <a:gd name="connsiteX3" fmla="*/ 625016 w 1910893"/>
              <a:gd name="connsiteY3" fmla="*/ 0 h 3604653"/>
              <a:gd name="connsiteX4" fmla="*/ 1910893 w 1910893"/>
              <a:gd name="connsiteY4" fmla="*/ 2073841 h 3604653"/>
              <a:gd name="connsiteX0" fmla="*/ 1751219 w 1751219"/>
              <a:gd name="connsiteY0" fmla="*/ 2073841 h 3600827"/>
              <a:gd name="connsiteX1" fmla="*/ 1621675 w 1751219"/>
              <a:gd name="connsiteY1" fmla="*/ 3591562 h 3600827"/>
              <a:gd name="connsiteX2" fmla="*/ 811 w 1751219"/>
              <a:gd name="connsiteY2" fmla="*/ 1626438 h 3600827"/>
              <a:gd name="connsiteX3" fmla="*/ 465342 w 1751219"/>
              <a:gd name="connsiteY3" fmla="*/ 0 h 3600827"/>
              <a:gd name="connsiteX4" fmla="*/ 1751219 w 1751219"/>
              <a:gd name="connsiteY4" fmla="*/ 2073841 h 3600827"/>
              <a:gd name="connsiteX0" fmla="*/ 1773037 w 1773037"/>
              <a:gd name="connsiteY0" fmla="*/ 2073841 h 3600827"/>
              <a:gd name="connsiteX1" fmla="*/ 1643493 w 1773037"/>
              <a:gd name="connsiteY1" fmla="*/ 3591562 h 3600827"/>
              <a:gd name="connsiteX2" fmla="*/ 22629 w 1773037"/>
              <a:gd name="connsiteY2" fmla="*/ 1626438 h 3600827"/>
              <a:gd name="connsiteX3" fmla="*/ 487160 w 1773037"/>
              <a:gd name="connsiteY3" fmla="*/ 0 h 3600827"/>
              <a:gd name="connsiteX4" fmla="*/ 1773037 w 1773037"/>
              <a:gd name="connsiteY4" fmla="*/ 2073841 h 3600827"/>
              <a:gd name="connsiteX0" fmla="*/ 1766640 w 1766640"/>
              <a:gd name="connsiteY0" fmla="*/ 2073841 h 3600827"/>
              <a:gd name="connsiteX1" fmla="*/ 1637096 w 1766640"/>
              <a:gd name="connsiteY1" fmla="*/ 3591562 h 3600827"/>
              <a:gd name="connsiteX2" fmla="*/ 16232 w 1766640"/>
              <a:gd name="connsiteY2" fmla="*/ 1626438 h 3600827"/>
              <a:gd name="connsiteX3" fmla="*/ 480763 w 1766640"/>
              <a:gd name="connsiteY3" fmla="*/ 0 h 3600827"/>
              <a:gd name="connsiteX4" fmla="*/ 1766640 w 1766640"/>
              <a:gd name="connsiteY4" fmla="*/ 2073841 h 3600827"/>
              <a:gd name="connsiteX0" fmla="*/ 1823900 w 1823900"/>
              <a:gd name="connsiteY0" fmla="*/ 2073841 h 3600827"/>
              <a:gd name="connsiteX1" fmla="*/ 1694356 w 1823900"/>
              <a:gd name="connsiteY1" fmla="*/ 3591562 h 3600827"/>
              <a:gd name="connsiteX2" fmla="*/ 73492 w 1823900"/>
              <a:gd name="connsiteY2" fmla="*/ 1626438 h 3600827"/>
              <a:gd name="connsiteX3" fmla="*/ 538023 w 1823900"/>
              <a:gd name="connsiteY3" fmla="*/ 0 h 3600827"/>
              <a:gd name="connsiteX4" fmla="*/ 1823900 w 1823900"/>
              <a:gd name="connsiteY4" fmla="*/ 2073841 h 3600827"/>
              <a:gd name="connsiteX0" fmla="*/ 1823900 w 1823900"/>
              <a:gd name="connsiteY0" fmla="*/ 2073841 h 3600827"/>
              <a:gd name="connsiteX1" fmla="*/ 1694356 w 1823900"/>
              <a:gd name="connsiteY1" fmla="*/ 3591562 h 3600827"/>
              <a:gd name="connsiteX2" fmla="*/ 73492 w 1823900"/>
              <a:gd name="connsiteY2" fmla="*/ 1626438 h 3600827"/>
              <a:gd name="connsiteX3" fmla="*/ 538023 w 1823900"/>
              <a:gd name="connsiteY3" fmla="*/ 0 h 3600827"/>
              <a:gd name="connsiteX4" fmla="*/ 1823900 w 1823900"/>
              <a:gd name="connsiteY4" fmla="*/ 2073841 h 3600827"/>
              <a:gd name="connsiteX0" fmla="*/ 1823900 w 1823900"/>
              <a:gd name="connsiteY0" fmla="*/ 2073841 h 3632303"/>
              <a:gd name="connsiteX1" fmla="*/ 1694356 w 1823900"/>
              <a:gd name="connsiteY1" fmla="*/ 3591562 h 3632303"/>
              <a:gd name="connsiteX2" fmla="*/ 73492 w 1823900"/>
              <a:gd name="connsiteY2" fmla="*/ 1626438 h 3632303"/>
              <a:gd name="connsiteX3" fmla="*/ 538023 w 1823900"/>
              <a:gd name="connsiteY3" fmla="*/ 0 h 3632303"/>
              <a:gd name="connsiteX4" fmla="*/ 1823900 w 1823900"/>
              <a:gd name="connsiteY4" fmla="*/ 2073841 h 3632303"/>
              <a:gd name="connsiteX0" fmla="*/ 1773710 w 1773710"/>
              <a:gd name="connsiteY0" fmla="*/ 2073841 h 3594071"/>
              <a:gd name="connsiteX1" fmla="*/ 1644166 w 1773710"/>
              <a:gd name="connsiteY1" fmla="*/ 3591562 h 3594071"/>
              <a:gd name="connsiteX2" fmla="*/ 83895 w 1773710"/>
              <a:gd name="connsiteY2" fmla="*/ 1863301 h 3594071"/>
              <a:gd name="connsiteX3" fmla="*/ 487833 w 1773710"/>
              <a:gd name="connsiteY3" fmla="*/ 0 h 3594071"/>
              <a:gd name="connsiteX4" fmla="*/ 1773710 w 1773710"/>
              <a:gd name="connsiteY4" fmla="*/ 2073841 h 3594071"/>
              <a:gd name="connsiteX0" fmla="*/ 1819523 w 1819523"/>
              <a:gd name="connsiteY0" fmla="*/ 2073841 h 3594071"/>
              <a:gd name="connsiteX1" fmla="*/ 1689979 w 1819523"/>
              <a:gd name="connsiteY1" fmla="*/ 3591562 h 3594071"/>
              <a:gd name="connsiteX2" fmla="*/ 129708 w 1819523"/>
              <a:gd name="connsiteY2" fmla="*/ 1863301 h 3594071"/>
              <a:gd name="connsiteX3" fmla="*/ 533646 w 1819523"/>
              <a:gd name="connsiteY3" fmla="*/ 0 h 3594071"/>
              <a:gd name="connsiteX4" fmla="*/ 1819523 w 1819523"/>
              <a:gd name="connsiteY4" fmla="*/ 2073841 h 3594071"/>
              <a:gd name="connsiteX0" fmla="*/ 1819523 w 1819523"/>
              <a:gd name="connsiteY0" fmla="*/ 2073841 h 3624720"/>
              <a:gd name="connsiteX1" fmla="*/ 1689979 w 1819523"/>
              <a:gd name="connsiteY1" fmla="*/ 3591562 h 3624720"/>
              <a:gd name="connsiteX2" fmla="*/ 129708 w 1819523"/>
              <a:gd name="connsiteY2" fmla="*/ 1863301 h 3624720"/>
              <a:gd name="connsiteX3" fmla="*/ 533646 w 1819523"/>
              <a:gd name="connsiteY3" fmla="*/ 0 h 3624720"/>
              <a:gd name="connsiteX4" fmla="*/ 1819523 w 1819523"/>
              <a:gd name="connsiteY4" fmla="*/ 2073841 h 3624720"/>
              <a:gd name="connsiteX0" fmla="*/ 1819523 w 1819523"/>
              <a:gd name="connsiteY0" fmla="*/ 2073841 h 3628042"/>
              <a:gd name="connsiteX1" fmla="*/ 1689979 w 1819523"/>
              <a:gd name="connsiteY1" fmla="*/ 3591562 h 3628042"/>
              <a:gd name="connsiteX2" fmla="*/ 129708 w 1819523"/>
              <a:gd name="connsiteY2" fmla="*/ 1863301 h 3628042"/>
              <a:gd name="connsiteX3" fmla="*/ 533646 w 1819523"/>
              <a:gd name="connsiteY3" fmla="*/ 0 h 3628042"/>
              <a:gd name="connsiteX4" fmla="*/ 1819523 w 1819523"/>
              <a:gd name="connsiteY4" fmla="*/ 2073841 h 3628042"/>
              <a:gd name="connsiteX0" fmla="*/ 1819523 w 1819523"/>
              <a:gd name="connsiteY0" fmla="*/ 2073841 h 3627584"/>
              <a:gd name="connsiteX1" fmla="*/ 1689979 w 1819523"/>
              <a:gd name="connsiteY1" fmla="*/ 3591562 h 3627584"/>
              <a:gd name="connsiteX2" fmla="*/ 129708 w 1819523"/>
              <a:gd name="connsiteY2" fmla="*/ 1863301 h 3627584"/>
              <a:gd name="connsiteX3" fmla="*/ 533646 w 1819523"/>
              <a:gd name="connsiteY3" fmla="*/ 0 h 3627584"/>
              <a:gd name="connsiteX4" fmla="*/ 1819523 w 1819523"/>
              <a:gd name="connsiteY4" fmla="*/ 2073841 h 3627584"/>
              <a:gd name="connsiteX0" fmla="*/ 1819523 w 1819523"/>
              <a:gd name="connsiteY0" fmla="*/ 2073841 h 3627584"/>
              <a:gd name="connsiteX1" fmla="*/ 1689979 w 1819523"/>
              <a:gd name="connsiteY1" fmla="*/ 3591562 h 3627584"/>
              <a:gd name="connsiteX2" fmla="*/ 129708 w 1819523"/>
              <a:gd name="connsiteY2" fmla="*/ 1863301 h 3627584"/>
              <a:gd name="connsiteX3" fmla="*/ 533646 w 1819523"/>
              <a:gd name="connsiteY3" fmla="*/ 0 h 3627584"/>
              <a:gd name="connsiteX4" fmla="*/ 1819523 w 1819523"/>
              <a:gd name="connsiteY4" fmla="*/ 2073841 h 3627584"/>
              <a:gd name="connsiteX0" fmla="*/ 1720371 w 1764516"/>
              <a:gd name="connsiteY0" fmla="*/ 1836978 h 3591575"/>
              <a:gd name="connsiteX1" fmla="*/ 1689979 w 1764516"/>
              <a:gd name="connsiteY1" fmla="*/ 3591562 h 3591575"/>
              <a:gd name="connsiteX2" fmla="*/ 129708 w 1764516"/>
              <a:gd name="connsiteY2" fmla="*/ 1863301 h 3591575"/>
              <a:gd name="connsiteX3" fmla="*/ 533646 w 1764516"/>
              <a:gd name="connsiteY3" fmla="*/ 0 h 3591575"/>
              <a:gd name="connsiteX4" fmla="*/ 1720371 w 1764516"/>
              <a:gd name="connsiteY4" fmla="*/ 1836978 h 3591575"/>
              <a:gd name="connsiteX0" fmla="*/ 1720371 w 1764516"/>
              <a:gd name="connsiteY0" fmla="*/ 1836978 h 3591575"/>
              <a:gd name="connsiteX1" fmla="*/ 1689979 w 1764516"/>
              <a:gd name="connsiteY1" fmla="*/ 3591562 h 3591575"/>
              <a:gd name="connsiteX2" fmla="*/ 129708 w 1764516"/>
              <a:gd name="connsiteY2" fmla="*/ 1863301 h 3591575"/>
              <a:gd name="connsiteX3" fmla="*/ 533646 w 1764516"/>
              <a:gd name="connsiteY3" fmla="*/ 0 h 3591575"/>
              <a:gd name="connsiteX4" fmla="*/ 1720371 w 1764516"/>
              <a:gd name="connsiteY4" fmla="*/ 1836978 h 3591575"/>
              <a:gd name="connsiteX0" fmla="*/ 1720371 w 1788070"/>
              <a:gd name="connsiteY0" fmla="*/ 1836978 h 3594479"/>
              <a:gd name="connsiteX1" fmla="*/ 1635572 w 1788070"/>
              <a:gd name="connsiteY1" fmla="*/ 2264483 h 3594479"/>
              <a:gd name="connsiteX2" fmla="*/ 1689979 w 1788070"/>
              <a:gd name="connsiteY2" fmla="*/ 3591562 h 3594479"/>
              <a:gd name="connsiteX3" fmla="*/ 129708 w 1788070"/>
              <a:gd name="connsiteY3" fmla="*/ 1863301 h 3594479"/>
              <a:gd name="connsiteX4" fmla="*/ 533646 w 1788070"/>
              <a:gd name="connsiteY4" fmla="*/ 0 h 3594479"/>
              <a:gd name="connsiteX5" fmla="*/ 1720371 w 1788070"/>
              <a:gd name="connsiteY5" fmla="*/ 1836978 h 3594479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9190"/>
              <a:gd name="connsiteY0" fmla="*/ 1836978 h 3596274"/>
              <a:gd name="connsiteX1" fmla="*/ 1756758 w 1829190"/>
              <a:gd name="connsiteY1" fmla="*/ 2358127 h 3596274"/>
              <a:gd name="connsiteX2" fmla="*/ 1689979 w 1829190"/>
              <a:gd name="connsiteY2" fmla="*/ 3591562 h 3596274"/>
              <a:gd name="connsiteX3" fmla="*/ 129708 w 1829190"/>
              <a:gd name="connsiteY3" fmla="*/ 1863301 h 3596274"/>
              <a:gd name="connsiteX4" fmla="*/ 533646 w 1829190"/>
              <a:gd name="connsiteY4" fmla="*/ 0 h 3596274"/>
              <a:gd name="connsiteX5" fmla="*/ 1720371 w 1829190"/>
              <a:gd name="connsiteY5" fmla="*/ 1836978 h 3596274"/>
              <a:gd name="connsiteX0" fmla="*/ 1720371 w 1827309"/>
              <a:gd name="connsiteY0" fmla="*/ 1836978 h 3596522"/>
              <a:gd name="connsiteX1" fmla="*/ 1756758 w 1827309"/>
              <a:gd name="connsiteY1" fmla="*/ 2358127 h 3596522"/>
              <a:gd name="connsiteX2" fmla="*/ 1689979 w 1827309"/>
              <a:gd name="connsiteY2" fmla="*/ 3591562 h 3596522"/>
              <a:gd name="connsiteX3" fmla="*/ 129708 w 1827309"/>
              <a:gd name="connsiteY3" fmla="*/ 1863301 h 3596522"/>
              <a:gd name="connsiteX4" fmla="*/ 533646 w 1827309"/>
              <a:gd name="connsiteY4" fmla="*/ 0 h 3596522"/>
              <a:gd name="connsiteX5" fmla="*/ 1720371 w 1827309"/>
              <a:gd name="connsiteY5" fmla="*/ 1836978 h 3596522"/>
              <a:gd name="connsiteX0" fmla="*/ 1720371 w 1827309"/>
              <a:gd name="connsiteY0" fmla="*/ 1836978 h 3629323"/>
              <a:gd name="connsiteX1" fmla="*/ 1756758 w 1827309"/>
              <a:gd name="connsiteY1" fmla="*/ 2358127 h 3629323"/>
              <a:gd name="connsiteX2" fmla="*/ 1689979 w 1827309"/>
              <a:gd name="connsiteY2" fmla="*/ 3591562 h 3629323"/>
              <a:gd name="connsiteX3" fmla="*/ 129708 w 1827309"/>
              <a:gd name="connsiteY3" fmla="*/ 1863301 h 3629323"/>
              <a:gd name="connsiteX4" fmla="*/ 533646 w 1827309"/>
              <a:gd name="connsiteY4" fmla="*/ 0 h 3629323"/>
              <a:gd name="connsiteX5" fmla="*/ 1720371 w 1827309"/>
              <a:gd name="connsiteY5" fmla="*/ 1836978 h 3629323"/>
              <a:gd name="connsiteX0" fmla="*/ 1720371 w 1827309"/>
              <a:gd name="connsiteY0" fmla="*/ 1836978 h 3592094"/>
              <a:gd name="connsiteX1" fmla="*/ 1756758 w 1827309"/>
              <a:gd name="connsiteY1" fmla="*/ 2358127 h 3592094"/>
              <a:gd name="connsiteX2" fmla="*/ 1689979 w 1827309"/>
              <a:gd name="connsiteY2" fmla="*/ 3591562 h 3592094"/>
              <a:gd name="connsiteX3" fmla="*/ 129708 w 1827309"/>
              <a:gd name="connsiteY3" fmla="*/ 1863301 h 3592094"/>
              <a:gd name="connsiteX4" fmla="*/ 533646 w 1827309"/>
              <a:gd name="connsiteY4" fmla="*/ 0 h 3592094"/>
              <a:gd name="connsiteX5" fmla="*/ 1720371 w 1827309"/>
              <a:gd name="connsiteY5" fmla="*/ 1836978 h 3592094"/>
              <a:gd name="connsiteX0" fmla="*/ 1720371 w 1827309"/>
              <a:gd name="connsiteY0" fmla="*/ 1836978 h 3592347"/>
              <a:gd name="connsiteX1" fmla="*/ 1756758 w 1827309"/>
              <a:gd name="connsiteY1" fmla="*/ 2358127 h 3592347"/>
              <a:gd name="connsiteX2" fmla="*/ 1689979 w 1827309"/>
              <a:gd name="connsiteY2" fmla="*/ 3591562 h 3592347"/>
              <a:gd name="connsiteX3" fmla="*/ 129708 w 1827309"/>
              <a:gd name="connsiteY3" fmla="*/ 1863301 h 3592347"/>
              <a:gd name="connsiteX4" fmla="*/ 533646 w 1827309"/>
              <a:gd name="connsiteY4" fmla="*/ 0 h 3592347"/>
              <a:gd name="connsiteX5" fmla="*/ 1720371 w 1827309"/>
              <a:gd name="connsiteY5" fmla="*/ 1836978 h 3592347"/>
              <a:gd name="connsiteX0" fmla="*/ 1720371 w 1808157"/>
              <a:gd name="connsiteY0" fmla="*/ 1836978 h 3592347"/>
              <a:gd name="connsiteX1" fmla="*/ 1756758 w 1808157"/>
              <a:gd name="connsiteY1" fmla="*/ 2358127 h 3592347"/>
              <a:gd name="connsiteX2" fmla="*/ 1689979 w 1808157"/>
              <a:gd name="connsiteY2" fmla="*/ 3591562 h 3592347"/>
              <a:gd name="connsiteX3" fmla="*/ 129708 w 1808157"/>
              <a:gd name="connsiteY3" fmla="*/ 1863301 h 3592347"/>
              <a:gd name="connsiteX4" fmla="*/ 533646 w 1808157"/>
              <a:gd name="connsiteY4" fmla="*/ 0 h 3592347"/>
              <a:gd name="connsiteX5" fmla="*/ 1720371 w 1808157"/>
              <a:gd name="connsiteY5" fmla="*/ 1836978 h 3592347"/>
              <a:gd name="connsiteX0" fmla="*/ 1720371 w 1815456"/>
              <a:gd name="connsiteY0" fmla="*/ 1836978 h 3592347"/>
              <a:gd name="connsiteX1" fmla="*/ 1756758 w 1815456"/>
              <a:gd name="connsiteY1" fmla="*/ 2358127 h 3592347"/>
              <a:gd name="connsiteX2" fmla="*/ 1689979 w 1815456"/>
              <a:gd name="connsiteY2" fmla="*/ 3591562 h 3592347"/>
              <a:gd name="connsiteX3" fmla="*/ 129708 w 1815456"/>
              <a:gd name="connsiteY3" fmla="*/ 1863301 h 3592347"/>
              <a:gd name="connsiteX4" fmla="*/ 533646 w 1815456"/>
              <a:gd name="connsiteY4" fmla="*/ 0 h 3592347"/>
              <a:gd name="connsiteX5" fmla="*/ 1720371 w 1815456"/>
              <a:gd name="connsiteY5" fmla="*/ 1836978 h 3592347"/>
              <a:gd name="connsiteX0" fmla="*/ 1720371 w 1815456"/>
              <a:gd name="connsiteY0" fmla="*/ 1836978 h 3592347"/>
              <a:gd name="connsiteX1" fmla="*/ 1756758 w 1815456"/>
              <a:gd name="connsiteY1" fmla="*/ 2358127 h 3592347"/>
              <a:gd name="connsiteX2" fmla="*/ 1689979 w 1815456"/>
              <a:gd name="connsiteY2" fmla="*/ 3591562 h 3592347"/>
              <a:gd name="connsiteX3" fmla="*/ 129708 w 1815456"/>
              <a:gd name="connsiteY3" fmla="*/ 1863301 h 3592347"/>
              <a:gd name="connsiteX4" fmla="*/ 533646 w 1815456"/>
              <a:gd name="connsiteY4" fmla="*/ 0 h 3592347"/>
              <a:gd name="connsiteX5" fmla="*/ 1720371 w 1815456"/>
              <a:gd name="connsiteY5" fmla="*/ 1836978 h 3592347"/>
              <a:gd name="connsiteX0" fmla="*/ 1720371 w 1823535"/>
              <a:gd name="connsiteY0" fmla="*/ 1836978 h 3592347"/>
              <a:gd name="connsiteX1" fmla="*/ 1756758 w 1823535"/>
              <a:gd name="connsiteY1" fmla="*/ 2358127 h 3592347"/>
              <a:gd name="connsiteX2" fmla="*/ 1689979 w 1823535"/>
              <a:gd name="connsiteY2" fmla="*/ 3591562 h 3592347"/>
              <a:gd name="connsiteX3" fmla="*/ 129708 w 1823535"/>
              <a:gd name="connsiteY3" fmla="*/ 1863301 h 3592347"/>
              <a:gd name="connsiteX4" fmla="*/ 533646 w 1823535"/>
              <a:gd name="connsiteY4" fmla="*/ 0 h 3592347"/>
              <a:gd name="connsiteX5" fmla="*/ 1720371 w 1823535"/>
              <a:gd name="connsiteY5" fmla="*/ 1836978 h 35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535" h="3592347">
                <a:moveTo>
                  <a:pt x="1720371" y="1836978"/>
                </a:moveTo>
                <a:cubicBezTo>
                  <a:pt x="1920550" y="2120749"/>
                  <a:pt x="1770142" y="2286764"/>
                  <a:pt x="1756758" y="2358127"/>
                </a:cubicBezTo>
                <a:cubicBezTo>
                  <a:pt x="1636381" y="2720819"/>
                  <a:pt x="1623745" y="2996650"/>
                  <a:pt x="1689979" y="3591562"/>
                </a:cubicBezTo>
                <a:cubicBezTo>
                  <a:pt x="1693139" y="3619945"/>
                  <a:pt x="575617" y="2875823"/>
                  <a:pt x="129708" y="1863301"/>
                </a:cubicBezTo>
                <a:cubicBezTo>
                  <a:pt x="-177947" y="1128209"/>
                  <a:pt x="103923" y="330506"/>
                  <a:pt x="533646" y="0"/>
                </a:cubicBezTo>
                <a:cubicBezTo>
                  <a:pt x="828233" y="944668"/>
                  <a:pt x="1624088" y="1751625"/>
                  <a:pt x="1720371" y="183697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D4DADA-24B1-8F4D-89FF-70CBA8B1DA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75177" y="2777698"/>
            <a:ext cx="3874546" cy="2005125"/>
          </a:xfrm>
          <a:custGeom>
            <a:avLst/>
            <a:gdLst>
              <a:gd name="connsiteX0" fmla="*/ 0 w 3902075"/>
              <a:gd name="connsiteY0" fmla="*/ 1385094 h 2770187"/>
              <a:gd name="connsiteX1" fmla="*/ 692547 w 3902075"/>
              <a:gd name="connsiteY1" fmla="*/ 1 h 2770187"/>
              <a:gd name="connsiteX2" fmla="*/ 3209528 w 3902075"/>
              <a:gd name="connsiteY2" fmla="*/ 1 h 2770187"/>
              <a:gd name="connsiteX3" fmla="*/ 3902075 w 3902075"/>
              <a:gd name="connsiteY3" fmla="*/ 1385094 h 2770187"/>
              <a:gd name="connsiteX4" fmla="*/ 3209528 w 3902075"/>
              <a:gd name="connsiteY4" fmla="*/ 2770186 h 2770187"/>
              <a:gd name="connsiteX5" fmla="*/ 692547 w 3902075"/>
              <a:gd name="connsiteY5" fmla="*/ 2770186 h 2770187"/>
              <a:gd name="connsiteX6" fmla="*/ 0 w 3902075"/>
              <a:gd name="connsiteY6" fmla="*/ 1385094 h 2770187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85093 h 2770185"/>
              <a:gd name="connsiteX4" fmla="*/ 3209528 w 3907797"/>
              <a:gd name="connsiteY4" fmla="*/ 2770185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35216 h 2770185"/>
              <a:gd name="connsiteX4" fmla="*/ 3209528 w 3907797"/>
              <a:gd name="connsiteY4" fmla="*/ 2770185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770185"/>
              <a:gd name="connsiteX1" fmla="*/ 692547 w 3907797"/>
              <a:gd name="connsiteY1" fmla="*/ 0 h 2770185"/>
              <a:gd name="connsiteX2" fmla="*/ 3907797 w 3907797"/>
              <a:gd name="connsiteY2" fmla="*/ 620684 h 2770185"/>
              <a:gd name="connsiteX3" fmla="*/ 3902075 w 3907797"/>
              <a:gd name="connsiteY3" fmla="*/ 1335216 h 2770185"/>
              <a:gd name="connsiteX4" fmla="*/ 2439215 w 3907797"/>
              <a:gd name="connsiteY4" fmla="*/ 1628571 h 2770185"/>
              <a:gd name="connsiteX5" fmla="*/ 692547 w 3907797"/>
              <a:gd name="connsiteY5" fmla="*/ 2770185 h 2770185"/>
              <a:gd name="connsiteX6" fmla="*/ 0 w 3907797"/>
              <a:gd name="connsiteY6" fmla="*/ 1385093 h 2770185"/>
              <a:gd name="connsiteX0" fmla="*/ 0 w 3907797"/>
              <a:gd name="connsiteY0" fmla="*/ 1385093 h 2465385"/>
              <a:gd name="connsiteX1" fmla="*/ 692547 w 3907797"/>
              <a:gd name="connsiteY1" fmla="*/ 0 h 2465385"/>
              <a:gd name="connsiteX2" fmla="*/ 3907797 w 3907797"/>
              <a:gd name="connsiteY2" fmla="*/ 620684 h 2465385"/>
              <a:gd name="connsiteX3" fmla="*/ 3902075 w 3907797"/>
              <a:gd name="connsiteY3" fmla="*/ 1335216 h 2465385"/>
              <a:gd name="connsiteX4" fmla="*/ 2439215 w 3907797"/>
              <a:gd name="connsiteY4" fmla="*/ 1628571 h 2465385"/>
              <a:gd name="connsiteX5" fmla="*/ 1468401 w 3907797"/>
              <a:gd name="connsiteY5" fmla="*/ 2465385 h 2465385"/>
              <a:gd name="connsiteX6" fmla="*/ 0 w 3907797"/>
              <a:gd name="connsiteY6" fmla="*/ 1385093 h 2465385"/>
              <a:gd name="connsiteX0" fmla="*/ 0 w 3907797"/>
              <a:gd name="connsiteY0" fmla="*/ 1385093 h 2465385"/>
              <a:gd name="connsiteX1" fmla="*/ 692547 w 3907797"/>
              <a:gd name="connsiteY1" fmla="*/ 0 h 2465385"/>
              <a:gd name="connsiteX2" fmla="*/ 3907797 w 3907797"/>
              <a:gd name="connsiteY2" fmla="*/ 620684 h 2465385"/>
              <a:gd name="connsiteX3" fmla="*/ 3902075 w 3907797"/>
              <a:gd name="connsiteY3" fmla="*/ 1335216 h 2465385"/>
              <a:gd name="connsiteX4" fmla="*/ 2439215 w 3907797"/>
              <a:gd name="connsiteY4" fmla="*/ 1628571 h 2465385"/>
              <a:gd name="connsiteX5" fmla="*/ 1468401 w 3907797"/>
              <a:gd name="connsiteY5" fmla="*/ 2465385 h 2465385"/>
              <a:gd name="connsiteX6" fmla="*/ 0 w 3907797"/>
              <a:gd name="connsiteY6" fmla="*/ 1385093 h 2465385"/>
              <a:gd name="connsiteX0" fmla="*/ 0 w 3874546"/>
              <a:gd name="connsiteY0" fmla="*/ 769951 h 2465385"/>
              <a:gd name="connsiteX1" fmla="*/ 659296 w 3874546"/>
              <a:gd name="connsiteY1" fmla="*/ 0 h 2465385"/>
              <a:gd name="connsiteX2" fmla="*/ 3874546 w 3874546"/>
              <a:gd name="connsiteY2" fmla="*/ 620684 h 2465385"/>
              <a:gd name="connsiteX3" fmla="*/ 3868824 w 3874546"/>
              <a:gd name="connsiteY3" fmla="*/ 1335216 h 2465385"/>
              <a:gd name="connsiteX4" fmla="*/ 2405964 w 3874546"/>
              <a:gd name="connsiteY4" fmla="*/ 1628571 h 2465385"/>
              <a:gd name="connsiteX5" fmla="*/ 1435150 w 3874546"/>
              <a:gd name="connsiteY5" fmla="*/ 2465385 h 2465385"/>
              <a:gd name="connsiteX6" fmla="*/ 0 w 3874546"/>
              <a:gd name="connsiteY6" fmla="*/ 769951 h 2465385"/>
              <a:gd name="connsiteX0" fmla="*/ 0 w 3874546"/>
              <a:gd name="connsiteY0" fmla="*/ 149267 h 1844701"/>
              <a:gd name="connsiteX1" fmla="*/ 2089086 w 3874546"/>
              <a:gd name="connsiteY1" fmla="*/ 631767 h 1844701"/>
              <a:gd name="connsiteX2" fmla="*/ 3874546 w 3874546"/>
              <a:gd name="connsiteY2" fmla="*/ 0 h 1844701"/>
              <a:gd name="connsiteX3" fmla="*/ 3868824 w 3874546"/>
              <a:gd name="connsiteY3" fmla="*/ 714532 h 1844701"/>
              <a:gd name="connsiteX4" fmla="*/ 2405964 w 3874546"/>
              <a:gd name="connsiteY4" fmla="*/ 1007887 h 1844701"/>
              <a:gd name="connsiteX5" fmla="*/ 1435150 w 3874546"/>
              <a:gd name="connsiteY5" fmla="*/ 1844701 h 1844701"/>
              <a:gd name="connsiteX6" fmla="*/ 0 w 3874546"/>
              <a:gd name="connsiteY6" fmla="*/ 149267 h 1844701"/>
              <a:gd name="connsiteX0" fmla="*/ 0 w 3874546"/>
              <a:gd name="connsiteY0" fmla="*/ 149267 h 1844701"/>
              <a:gd name="connsiteX1" fmla="*/ 2089086 w 3874546"/>
              <a:gd name="connsiteY1" fmla="*/ 631767 h 1844701"/>
              <a:gd name="connsiteX2" fmla="*/ 3874546 w 3874546"/>
              <a:gd name="connsiteY2" fmla="*/ 0 h 1844701"/>
              <a:gd name="connsiteX3" fmla="*/ 3868824 w 3874546"/>
              <a:gd name="connsiteY3" fmla="*/ 714532 h 1844701"/>
              <a:gd name="connsiteX4" fmla="*/ 2405964 w 3874546"/>
              <a:gd name="connsiteY4" fmla="*/ 1007887 h 1844701"/>
              <a:gd name="connsiteX5" fmla="*/ 1435150 w 3874546"/>
              <a:gd name="connsiteY5" fmla="*/ 1844701 h 1844701"/>
              <a:gd name="connsiteX6" fmla="*/ 0 w 3874546"/>
              <a:gd name="connsiteY6" fmla="*/ 149267 h 1844701"/>
              <a:gd name="connsiteX0" fmla="*/ 0 w 3874546"/>
              <a:gd name="connsiteY0" fmla="*/ 203641 h 1899075"/>
              <a:gd name="connsiteX1" fmla="*/ 2089086 w 3874546"/>
              <a:gd name="connsiteY1" fmla="*/ 686141 h 1899075"/>
              <a:gd name="connsiteX2" fmla="*/ 3874546 w 3874546"/>
              <a:gd name="connsiteY2" fmla="*/ 54374 h 1899075"/>
              <a:gd name="connsiteX3" fmla="*/ 3868824 w 3874546"/>
              <a:gd name="connsiteY3" fmla="*/ 768906 h 1899075"/>
              <a:gd name="connsiteX4" fmla="*/ 2405964 w 3874546"/>
              <a:gd name="connsiteY4" fmla="*/ 1062261 h 1899075"/>
              <a:gd name="connsiteX5" fmla="*/ 1435150 w 3874546"/>
              <a:gd name="connsiteY5" fmla="*/ 1899075 h 1899075"/>
              <a:gd name="connsiteX6" fmla="*/ 0 w 3874546"/>
              <a:gd name="connsiteY6" fmla="*/ 203641 h 1899075"/>
              <a:gd name="connsiteX0" fmla="*/ 0 w 3874546"/>
              <a:gd name="connsiteY0" fmla="*/ 203641 h 1899075"/>
              <a:gd name="connsiteX1" fmla="*/ 2089086 w 3874546"/>
              <a:gd name="connsiteY1" fmla="*/ 686141 h 1899075"/>
              <a:gd name="connsiteX2" fmla="*/ 3874546 w 3874546"/>
              <a:gd name="connsiteY2" fmla="*/ 54374 h 1899075"/>
              <a:gd name="connsiteX3" fmla="*/ 3868824 w 3874546"/>
              <a:gd name="connsiteY3" fmla="*/ 768906 h 1899075"/>
              <a:gd name="connsiteX4" fmla="*/ 2405964 w 3874546"/>
              <a:gd name="connsiteY4" fmla="*/ 1062261 h 1899075"/>
              <a:gd name="connsiteX5" fmla="*/ 1435150 w 3874546"/>
              <a:gd name="connsiteY5" fmla="*/ 1899075 h 1899075"/>
              <a:gd name="connsiteX6" fmla="*/ 0 w 3874546"/>
              <a:gd name="connsiteY6" fmla="*/ 203641 h 1899075"/>
              <a:gd name="connsiteX0" fmla="*/ 0 w 3874546"/>
              <a:gd name="connsiteY0" fmla="*/ 203641 h 2017729"/>
              <a:gd name="connsiteX1" fmla="*/ 2089086 w 3874546"/>
              <a:gd name="connsiteY1" fmla="*/ 686141 h 2017729"/>
              <a:gd name="connsiteX2" fmla="*/ 3874546 w 3874546"/>
              <a:gd name="connsiteY2" fmla="*/ 54374 h 2017729"/>
              <a:gd name="connsiteX3" fmla="*/ 3868824 w 3874546"/>
              <a:gd name="connsiteY3" fmla="*/ 768906 h 2017729"/>
              <a:gd name="connsiteX4" fmla="*/ 2405964 w 3874546"/>
              <a:gd name="connsiteY4" fmla="*/ 1062261 h 2017729"/>
              <a:gd name="connsiteX5" fmla="*/ 1435150 w 3874546"/>
              <a:gd name="connsiteY5" fmla="*/ 1899075 h 2017729"/>
              <a:gd name="connsiteX6" fmla="*/ 0 w 3874546"/>
              <a:gd name="connsiteY6" fmla="*/ 203641 h 2017729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2405964 w 3874546"/>
              <a:gd name="connsiteY4" fmla="*/ 1062261 h 2005124"/>
              <a:gd name="connsiteX5" fmla="*/ 1435150 w 3874546"/>
              <a:gd name="connsiteY5" fmla="*/ 1899075 h 2005124"/>
              <a:gd name="connsiteX6" fmla="*/ 0 w 3874546"/>
              <a:gd name="connsiteY6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2405964 w 3874546"/>
              <a:gd name="connsiteY4" fmla="*/ 1062261 h 2005124"/>
              <a:gd name="connsiteX5" fmla="*/ 1435150 w 3874546"/>
              <a:gd name="connsiteY5" fmla="*/ 1899075 h 2005124"/>
              <a:gd name="connsiteX6" fmla="*/ 0 w 3874546"/>
              <a:gd name="connsiteY6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3641 h 2005124"/>
              <a:gd name="connsiteX1" fmla="*/ 2089086 w 3874546"/>
              <a:gd name="connsiteY1" fmla="*/ 686141 h 2005124"/>
              <a:gd name="connsiteX2" fmla="*/ 3874546 w 3874546"/>
              <a:gd name="connsiteY2" fmla="*/ 54374 h 2005124"/>
              <a:gd name="connsiteX3" fmla="*/ 3868824 w 3874546"/>
              <a:gd name="connsiteY3" fmla="*/ 768906 h 2005124"/>
              <a:gd name="connsiteX4" fmla="*/ 1435150 w 3874546"/>
              <a:gd name="connsiteY4" fmla="*/ 1899075 h 2005124"/>
              <a:gd name="connsiteX5" fmla="*/ 0 w 3874546"/>
              <a:gd name="connsiteY5" fmla="*/ 203641 h 2005124"/>
              <a:gd name="connsiteX0" fmla="*/ 0 w 3874546"/>
              <a:gd name="connsiteY0" fmla="*/ 207749 h 2009232"/>
              <a:gd name="connsiteX1" fmla="*/ 2089086 w 3874546"/>
              <a:gd name="connsiteY1" fmla="*/ 690249 h 2009232"/>
              <a:gd name="connsiteX2" fmla="*/ 3874546 w 3874546"/>
              <a:gd name="connsiteY2" fmla="*/ 58482 h 2009232"/>
              <a:gd name="connsiteX3" fmla="*/ 3868824 w 3874546"/>
              <a:gd name="connsiteY3" fmla="*/ 773014 h 2009232"/>
              <a:gd name="connsiteX4" fmla="*/ 1435150 w 3874546"/>
              <a:gd name="connsiteY4" fmla="*/ 1903183 h 2009232"/>
              <a:gd name="connsiteX5" fmla="*/ 0 w 3874546"/>
              <a:gd name="connsiteY5" fmla="*/ 207749 h 2009232"/>
              <a:gd name="connsiteX0" fmla="*/ 0 w 3874546"/>
              <a:gd name="connsiteY0" fmla="*/ 203642 h 2005125"/>
              <a:gd name="connsiteX1" fmla="*/ 2089086 w 3874546"/>
              <a:gd name="connsiteY1" fmla="*/ 686142 h 2005125"/>
              <a:gd name="connsiteX2" fmla="*/ 3874546 w 3874546"/>
              <a:gd name="connsiteY2" fmla="*/ 54375 h 2005125"/>
              <a:gd name="connsiteX3" fmla="*/ 3868824 w 3874546"/>
              <a:gd name="connsiteY3" fmla="*/ 768907 h 2005125"/>
              <a:gd name="connsiteX4" fmla="*/ 1435150 w 3874546"/>
              <a:gd name="connsiteY4" fmla="*/ 1899076 h 2005125"/>
              <a:gd name="connsiteX5" fmla="*/ 0 w 3874546"/>
              <a:gd name="connsiteY5" fmla="*/ 203642 h 20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546" h="2005125">
                <a:moveTo>
                  <a:pt x="0" y="203642"/>
                </a:moveTo>
                <a:cubicBezTo>
                  <a:pt x="264101" y="70759"/>
                  <a:pt x="1032505" y="-366924"/>
                  <a:pt x="2089086" y="686142"/>
                </a:cubicBezTo>
                <a:cubicBezTo>
                  <a:pt x="2235352" y="580848"/>
                  <a:pt x="2736294" y="-206090"/>
                  <a:pt x="3874546" y="54375"/>
                </a:cubicBezTo>
                <a:cubicBezTo>
                  <a:pt x="3872639" y="309178"/>
                  <a:pt x="3870731" y="514104"/>
                  <a:pt x="3868824" y="768907"/>
                </a:cubicBezTo>
                <a:cubicBezTo>
                  <a:pt x="2115490" y="757703"/>
                  <a:pt x="1553647" y="1760651"/>
                  <a:pt x="1435150" y="1899076"/>
                </a:cubicBezTo>
                <a:cubicBezTo>
                  <a:pt x="1056518" y="2447838"/>
                  <a:pt x="206835" y="713368"/>
                  <a:pt x="0" y="20364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937BE75-DDD3-9440-A05D-69DF6A8B0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202" y="5355069"/>
            <a:ext cx="2596155" cy="1508474"/>
          </a:xfrm>
          <a:custGeom>
            <a:avLst/>
            <a:gdLst>
              <a:gd name="connsiteX0" fmla="*/ 0 w 2797175"/>
              <a:gd name="connsiteY0" fmla="*/ 0 h 1743075"/>
              <a:gd name="connsiteX1" fmla="*/ 2506657 w 2797175"/>
              <a:gd name="connsiteY1" fmla="*/ 0 h 1743075"/>
              <a:gd name="connsiteX2" fmla="*/ 2797175 w 2797175"/>
              <a:gd name="connsiteY2" fmla="*/ 290518 h 1743075"/>
              <a:gd name="connsiteX3" fmla="*/ 2797175 w 2797175"/>
              <a:gd name="connsiteY3" fmla="*/ 1743075 h 1743075"/>
              <a:gd name="connsiteX4" fmla="*/ 2797175 w 2797175"/>
              <a:gd name="connsiteY4" fmla="*/ 1743075 h 1743075"/>
              <a:gd name="connsiteX5" fmla="*/ 290518 w 2797175"/>
              <a:gd name="connsiteY5" fmla="*/ 1743075 h 1743075"/>
              <a:gd name="connsiteX6" fmla="*/ 0 w 2797175"/>
              <a:gd name="connsiteY6" fmla="*/ 1452557 h 1743075"/>
              <a:gd name="connsiteX7" fmla="*/ 0 w 2797175"/>
              <a:gd name="connsiteY7" fmla="*/ 0 h 1743075"/>
              <a:gd name="connsiteX0" fmla="*/ 0 w 2797175"/>
              <a:gd name="connsiteY0" fmla="*/ 0 h 1743075"/>
              <a:gd name="connsiteX1" fmla="*/ 2506657 w 2797175"/>
              <a:gd name="connsiteY1" fmla="*/ 0 h 1743075"/>
              <a:gd name="connsiteX2" fmla="*/ 2797175 w 2797175"/>
              <a:gd name="connsiteY2" fmla="*/ 290518 h 1743075"/>
              <a:gd name="connsiteX3" fmla="*/ 2797175 w 2797175"/>
              <a:gd name="connsiteY3" fmla="*/ 1743075 h 1743075"/>
              <a:gd name="connsiteX4" fmla="*/ 2797175 w 2797175"/>
              <a:gd name="connsiteY4" fmla="*/ 1743075 h 1743075"/>
              <a:gd name="connsiteX5" fmla="*/ 157514 w 2797175"/>
              <a:gd name="connsiteY5" fmla="*/ 1743075 h 1743075"/>
              <a:gd name="connsiteX6" fmla="*/ 0 w 2797175"/>
              <a:gd name="connsiteY6" fmla="*/ 1452557 h 1743075"/>
              <a:gd name="connsiteX7" fmla="*/ 0 w 2797175"/>
              <a:gd name="connsiteY7" fmla="*/ 0 h 1743075"/>
              <a:gd name="connsiteX0" fmla="*/ 0 w 2797175"/>
              <a:gd name="connsiteY0" fmla="*/ 0 h 1748617"/>
              <a:gd name="connsiteX1" fmla="*/ 2506657 w 2797175"/>
              <a:gd name="connsiteY1" fmla="*/ 0 h 1748617"/>
              <a:gd name="connsiteX2" fmla="*/ 2797175 w 2797175"/>
              <a:gd name="connsiteY2" fmla="*/ 290518 h 1748617"/>
              <a:gd name="connsiteX3" fmla="*/ 2797175 w 2797175"/>
              <a:gd name="connsiteY3" fmla="*/ 1743075 h 1748617"/>
              <a:gd name="connsiteX4" fmla="*/ 1932651 w 2797175"/>
              <a:gd name="connsiteY4" fmla="*/ 1748617 h 1748617"/>
              <a:gd name="connsiteX5" fmla="*/ 157514 w 2797175"/>
              <a:gd name="connsiteY5" fmla="*/ 1743075 h 1748617"/>
              <a:gd name="connsiteX6" fmla="*/ 0 w 2797175"/>
              <a:gd name="connsiteY6" fmla="*/ 1452557 h 1748617"/>
              <a:gd name="connsiteX7" fmla="*/ 0 w 2797175"/>
              <a:gd name="connsiteY7" fmla="*/ 0 h 1748617"/>
              <a:gd name="connsiteX0" fmla="*/ 0 w 2797175"/>
              <a:gd name="connsiteY0" fmla="*/ 0 h 1748617"/>
              <a:gd name="connsiteX1" fmla="*/ 2506657 w 2797175"/>
              <a:gd name="connsiteY1" fmla="*/ 0 h 1748617"/>
              <a:gd name="connsiteX2" fmla="*/ 2691881 w 2797175"/>
              <a:gd name="connsiteY2" fmla="*/ 1171667 h 1748617"/>
              <a:gd name="connsiteX3" fmla="*/ 2797175 w 2797175"/>
              <a:gd name="connsiteY3" fmla="*/ 1743075 h 1748617"/>
              <a:gd name="connsiteX4" fmla="*/ 1932651 w 2797175"/>
              <a:gd name="connsiteY4" fmla="*/ 1748617 h 1748617"/>
              <a:gd name="connsiteX5" fmla="*/ 157514 w 2797175"/>
              <a:gd name="connsiteY5" fmla="*/ 1743075 h 1748617"/>
              <a:gd name="connsiteX6" fmla="*/ 0 w 2797175"/>
              <a:gd name="connsiteY6" fmla="*/ 1452557 h 1748617"/>
              <a:gd name="connsiteX7" fmla="*/ 0 w 2797175"/>
              <a:gd name="connsiteY7" fmla="*/ 0 h 1748617"/>
              <a:gd name="connsiteX0" fmla="*/ 0 w 2691881"/>
              <a:gd name="connsiteY0" fmla="*/ 0 h 1748617"/>
              <a:gd name="connsiteX1" fmla="*/ 2506657 w 2691881"/>
              <a:gd name="connsiteY1" fmla="*/ 0 h 1748617"/>
              <a:gd name="connsiteX2" fmla="*/ 2691881 w 2691881"/>
              <a:gd name="connsiteY2" fmla="*/ 1171667 h 1748617"/>
              <a:gd name="connsiteX3" fmla="*/ 1932651 w 2691881"/>
              <a:gd name="connsiteY3" fmla="*/ 1748617 h 1748617"/>
              <a:gd name="connsiteX4" fmla="*/ 157514 w 2691881"/>
              <a:gd name="connsiteY4" fmla="*/ 1743075 h 1748617"/>
              <a:gd name="connsiteX5" fmla="*/ 0 w 2691881"/>
              <a:gd name="connsiteY5" fmla="*/ 1452557 h 1748617"/>
              <a:gd name="connsiteX6" fmla="*/ 0 w 2691881"/>
              <a:gd name="connsiteY6" fmla="*/ 0 h 1748617"/>
              <a:gd name="connsiteX0" fmla="*/ 0 w 2691881"/>
              <a:gd name="connsiteY0" fmla="*/ 0 h 1748617"/>
              <a:gd name="connsiteX1" fmla="*/ 2506657 w 2691881"/>
              <a:gd name="connsiteY1" fmla="*/ 0 h 1748617"/>
              <a:gd name="connsiteX2" fmla="*/ 2691881 w 2691881"/>
              <a:gd name="connsiteY2" fmla="*/ 1171667 h 1748617"/>
              <a:gd name="connsiteX3" fmla="*/ 1932651 w 2691881"/>
              <a:gd name="connsiteY3" fmla="*/ 1748617 h 1748617"/>
              <a:gd name="connsiteX4" fmla="*/ 157514 w 2691881"/>
              <a:gd name="connsiteY4" fmla="*/ 1743075 h 1748617"/>
              <a:gd name="connsiteX5" fmla="*/ 0 w 2691881"/>
              <a:gd name="connsiteY5" fmla="*/ 0 h 1748617"/>
              <a:gd name="connsiteX0" fmla="*/ 19824 w 2534367"/>
              <a:gd name="connsiteY0" fmla="*/ 410094 h 1748617"/>
              <a:gd name="connsiteX1" fmla="*/ 2349143 w 2534367"/>
              <a:gd name="connsiteY1" fmla="*/ 0 h 1748617"/>
              <a:gd name="connsiteX2" fmla="*/ 2534367 w 2534367"/>
              <a:gd name="connsiteY2" fmla="*/ 1171667 h 1748617"/>
              <a:gd name="connsiteX3" fmla="*/ 1775137 w 2534367"/>
              <a:gd name="connsiteY3" fmla="*/ 1748617 h 1748617"/>
              <a:gd name="connsiteX4" fmla="*/ 0 w 2534367"/>
              <a:gd name="connsiteY4" fmla="*/ 1743075 h 1748617"/>
              <a:gd name="connsiteX5" fmla="*/ 19824 w 2534367"/>
              <a:gd name="connsiteY5" fmla="*/ 410094 h 1748617"/>
              <a:gd name="connsiteX0" fmla="*/ 19824 w 2534367"/>
              <a:gd name="connsiteY0" fmla="*/ 410094 h 1748617"/>
              <a:gd name="connsiteX1" fmla="*/ 2349143 w 2534367"/>
              <a:gd name="connsiteY1" fmla="*/ 0 h 1748617"/>
              <a:gd name="connsiteX2" fmla="*/ 2534367 w 2534367"/>
              <a:gd name="connsiteY2" fmla="*/ 1171667 h 1748617"/>
              <a:gd name="connsiteX3" fmla="*/ 1775137 w 2534367"/>
              <a:gd name="connsiteY3" fmla="*/ 1748617 h 1748617"/>
              <a:gd name="connsiteX4" fmla="*/ 0 w 2534367"/>
              <a:gd name="connsiteY4" fmla="*/ 1743075 h 1748617"/>
              <a:gd name="connsiteX5" fmla="*/ 19824 w 2534367"/>
              <a:gd name="connsiteY5" fmla="*/ 410094 h 1748617"/>
              <a:gd name="connsiteX0" fmla="*/ 19824 w 2534367"/>
              <a:gd name="connsiteY0" fmla="*/ 450009 h 1788532"/>
              <a:gd name="connsiteX1" fmla="*/ 573371 w 2534367"/>
              <a:gd name="connsiteY1" fmla="*/ 289470 h 1788532"/>
              <a:gd name="connsiteX2" fmla="*/ 2349143 w 2534367"/>
              <a:gd name="connsiteY2" fmla="*/ 39915 h 1788532"/>
              <a:gd name="connsiteX3" fmla="*/ 2534367 w 2534367"/>
              <a:gd name="connsiteY3" fmla="*/ 1211582 h 1788532"/>
              <a:gd name="connsiteX4" fmla="*/ 1775137 w 2534367"/>
              <a:gd name="connsiteY4" fmla="*/ 1788532 h 1788532"/>
              <a:gd name="connsiteX5" fmla="*/ 0 w 2534367"/>
              <a:gd name="connsiteY5" fmla="*/ 1782990 h 1788532"/>
              <a:gd name="connsiteX6" fmla="*/ 19824 w 2534367"/>
              <a:gd name="connsiteY6" fmla="*/ 450009 h 1788532"/>
              <a:gd name="connsiteX0" fmla="*/ 19824 w 2534367"/>
              <a:gd name="connsiteY0" fmla="*/ 443099 h 1781622"/>
              <a:gd name="connsiteX1" fmla="*/ 418200 w 2534367"/>
              <a:gd name="connsiteY1" fmla="*/ 376771 h 1781622"/>
              <a:gd name="connsiteX2" fmla="*/ 2349143 w 2534367"/>
              <a:gd name="connsiteY2" fmla="*/ 33005 h 1781622"/>
              <a:gd name="connsiteX3" fmla="*/ 2534367 w 2534367"/>
              <a:gd name="connsiteY3" fmla="*/ 1204672 h 1781622"/>
              <a:gd name="connsiteX4" fmla="*/ 1775137 w 2534367"/>
              <a:gd name="connsiteY4" fmla="*/ 1781622 h 1781622"/>
              <a:gd name="connsiteX5" fmla="*/ 0 w 2534367"/>
              <a:gd name="connsiteY5" fmla="*/ 1776080 h 1781622"/>
              <a:gd name="connsiteX6" fmla="*/ 19824 w 2534367"/>
              <a:gd name="connsiteY6" fmla="*/ 443099 h 1781622"/>
              <a:gd name="connsiteX0" fmla="*/ 19824 w 2534367"/>
              <a:gd name="connsiteY0" fmla="*/ 174136 h 1512659"/>
              <a:gd name="connsiteX1" fmla="*/ 418200 w 2534367"/>
              <a:gd name="connsiteY1" fmla="*/ 107808 h 1512659"/>
              <a:gd name="connsiteX2" fmla="*/ 2534367 w 2534367"/>
              <a:gd name="connsiteY2" fmla="*/ 935709 h 1512659"/>
              <a:gd name="connsiteX3" fmla="*/ 1775137 w 2534367"/>
              <a:gd name="connsiteY3" fmla="*/ 1512659 h 1512659"/>
              <a:gd name="connsiteX4" fmla="*/ 0 w 2534367"/>
              <a:gd name="connsiteY4" fmla="*/ 1507117 h 1512659"/>
              <a:gd name="connsiteX5" fmla="*/ 19824 w 2534367"/>
              <a:gd name="connsiteY5" fmla="*/ 174136 h 1512659"/>
              <a:gd name="connsiteX0" fmla="*/ 92214 w 2606757"/>
              <a:gd name="connsiteY0" fmla="*/ 174136 h 1512659"/>
              <a:gd name="connsiteX1" fmla="*/ 490590 w 2606757"/>
              <a:gd name="connsiteY1" fmla="*/ 107808 h 1512659"/>
              <a:gd name="connsiteX2" fmla="*/ 2606757 w 2606757"/>
              <a:gd name="connsiteY2" fmla="*/ 935709 h 1512659"/>
              <a:gd name="connsiteX3" fmla="*/ 1847527 w 2606757"/>
              <a:gd name="connsiteY3" fmla="*/ 1512659 h 1512659"/>
              <a:gd name="connsiteX4" fmla="*/ 72390 w 2606757"/>
              <a:gd name="connsiteY4" fmla="*/ 1507117 h 1512659"/>
              <a:gd name="connsiteX5" fmla="*/ 92214 w 2606757"/>
              <a:gd name="connsiteY5" fmla="*/ 174136 h 1512659"/>
              <a:gd name="connsiteX0" fmla="*/ 88941 w 2603484"/>
              <a:gd name="connsiteY0" fmla="*/ 174136 h 1512659"/>
              <a:gd name="connsiteX1" fmla="*/ 487317 w 2603484"/>
              <a:gd name="connsiteY1" fmla="*/ 107808 h 1512659"/>
              <a:gd name="connsiteX2" fmla="*/ 2603484 w 2603484"/>
              <a:gd name="connsiteY2" fmla="*/ 935709 h 1512659"/>
              <a:gd name="connsiteX3" fmla="*/ 1844254 w 2603484"/>
              <a:gd name="connsiteY3" fmla="*/ 1512659 h 1512659"/>
              <a:gd name="connsiteX4" fmla="*/ 69117 w 2603484"/>
              <a:gd name="connsiteY4" fmla="*/ 1507117 h 1512659"/>
              <a:gd name="connsiteX5" fmla="*/ 88941 w 2603484"/>
              <a:gd name="connsiteY5" fmla="*/ 174136 h 1512659"/>
              <a:gd name="connsiteX0" fmla="*/ 81612 w 2596155"/>
              <a:gd name="connsiteY0" fmla="*/ 174136 h 1512659"/>
              <a:gd name="connsiteX1" fmla="*/ 479988 w 2596155"/>
              <a:gd name="connsiteY1" fmla="*/ 107808 h 1512659"/>
              <a:gd name="connsiteX2" fmla="*/ 2596155 w 2596155"/>
              <a:gd name="connsiteY2" fmla="*/ 935709 h 1512659"/>
              <a:gd name="connsiteX3" fmla="*/ 1836925 w 2596155"/>
              <a:gd name="connsiteY3" fmla="*/ 1512659 h 1512659"/>
              <a:gd name="connsiteX4" fmla="*/ 61788 w 2596155"/>
              <a:gd name="connsiteY4" fmla="*/ 1507117 h 1512659"/>
              <a:gd name="connsiteX5" fmla="*/ 81612 w 2596155"/>
              <a:gd name="connsiteY5" fmla="*/ 174136 h 1512659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  <a:gd name="connsiteX0" fmla="*/ 81612 w 2596155"/>
              <a:gd name="connsiteY0" fmla="*/ 169951 h 1508474"/>
              <a:gd name="connsiteX1" fmla="*/ 479988 w 2596155"/>
              <a:gd name="connsiteY1" fmla="*/ 103623 h 1508474"/>
              <a:gd name="connsiteX2" fmla="*/ 2596155 w 2596155"/>
              <a:gd name="connsiteY2" fmla="*/ 931524 h 1508474"/>
              <a:gd name="connsiteX3" fmla="*/ 1836925 w 2596155"/>
              <a:gd name="connsiteY3" fmla="*/ 1508474 h 1508474"/>
              <a:gd name="connsiteX4" fmla="*/ 61788 w 2596155"/>
              <a:gd name="connsiteY4" fmla="*/ 1502932 h 1508474"/>
              <a:gd name="connsiteX5" fmla="*/ 81612 w 2596155"/>
              <a:gd name="connsiteY5" fmla="*/ 169951 h 150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155" h="1508474">
                <a:moveTo>
                  <a:pt x="81612" y="169951"/>
                </a:moveTo>
                <a:cubicBezTo>
                  <a:pt x="177174" y="-78969"/>
                  <a:pt x="293654" y="-12222"/>
                  <a:pt x="479988" y="103623"/>
                </a:cubicBezTo>
                <a:cubicBezTo>
                  <a:pt x="1081958" y="474392"/>
                  <a:pt x="1560894" y="752801"/>
                  <a:pt x="2596155" y="931524"/>
                </a:cubicBezTo>
                <a:cubicBezTo>
                  <a:pt x="2093696" y="1356597"/>
                  <a:pt x="2090002" y="1316157"/>
                  <a:pt x="1836925" y="1508474"/>
                </a:cubicBezTo>
                <a:lnTo>
                  <a:pt x="61788" y="1502932"/>
                </a:lnTo>
                <a:cubicBezTo>
                  <a:pt x="-92317" y="543216"/>
                  <a:pt x="91630" y="165391"/>
                  <a:pt x="81612" y="16995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A888FE-CE72-6C4E-8407-5D19C0DED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ABEBA2-FD4A-B645-8F8B-25CE48B10FCF}"/>
              </a:ext>
            </a:extLst>
          </p:cNvPr>
          <p:cNvSpPr/>
          <p:nvPr userDrawn="1"/>
        </p:nvSpPr>
        <p:spPr>
          <a:xfrm>
            <a:off x="485023" y="497330"/>
            <a:ext cx="8182127" cy="4149423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8000">
                <a:srgbClr val="B9C7D1">
                  <a:tint val="44500"/>
                  <a:satMod val="160000"/>
                </a:srgbClr>
              </a:gs>
              <a:gs pos="89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09D2D0E-AD74-B048-81A2-C3EAFC424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0000" b="41714"/>
          <a:stretch/>
        </p:blipFill>
        <p:spPr>
          <a:xfrm>
            <a:off x="4646874" y="806274"/>
            <a:ext cx="4028400" cy="38404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22EA22-74DB-0D4B-AA6A-7ED052DF5FE6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0C6E1C-67F3-974D-879F-BB2C3784FF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100199-FD6D-9841-BD33-AB2FB2A93C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B6234A-DC8E-1643-9483-5927739EA7B9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3CC53D-B15B-1A48-8AA7-30036F1C149B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989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812548-A6EE-B54C-B809-024865062D7A}"/>
              </a:ext>
            </a:extLst>
          </p:cNvPr>
          <p:cNvSpPr/>
          <p:nvPr userDrawn="1"/>
        </p:nvSpPr>
        <p:spPr>
          <a:xfrm>
            <a:off x="485023" y="497330"/>
            <a:ext cx="8182127" cy="4149423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8000">
                <a:srgbClr val="B9C7D1">
                  <a:tint val="44500"/>
                  <a:satMod val="160000"/>
                </a:srgbClr>
              </a:gs>
              <a:gs pos="89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BA6BF1-E61C-2E45-A7FD-3FB965021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0000" b="41714"/>
          <a:stretch/>
        </p:blipFill>
        <p:spPr>
          <a:xfrm>
            <a:off x="4646874" y="806274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32EC68-BFE9-B34C-8CEF-A32BDC5BCFB1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16BF41-B846-FE46-A3B8-087BB9BF1E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B1937B-2EE2-0240-8448-456D4D5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BB0FC-3612-F141-9C77-F758A3745B94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CF37D3-08EA-5A4D-98E8-3031027C03A6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419149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828133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8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796472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rgbClr val="0422AC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0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80517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22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422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  <a:ln>
            <a:noFill/>
          </a:ln>
        </p:spPr>
        <p:txBody>
          <a:bodyPr anchor="b"/>
          <a:lstStyle>
            <a:lvl1pPr algn="l">
              <a:defRPr sz="2400" b="0">
                <a:solidFill>
                  <a:srgbClr val="042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94" y="1446478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  <a:ln>
            <a:solidFill>
              <a:srgbClr val="B9C7D1"/>
            </a:solidFill>
          </a:ln>
        </p:spPr>
        <p:txBody>
          <a:bodyPr/>
          <a:lstStyle>
            <a:lvl1pPr marL="0" indent="0">
              <a:buNone/>
              <a:defRPr sz="1400">
                <a:solidFill>
                  <a:srgbClr val="B9C7D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042B5A-B645-374B-8053-D0F376D4B810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E970E7-95D4-F24D-9F6F-0A10D3E3E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98676-3833-D042-99F0-301B084B4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EB598E-2AA7-6348-A3BB-E87718CA09C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1C5580-286B-8C46-88B0-026B03F7201C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3659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749434-0CA5-9F48-8B5A-6A35E695312D}"/>
              </a:ext>
            </a:extLst>
          </p:cNvPr>
          <p:cNvSpPr/>
          <p:nvPr userDrawn="1"/>
        </p:nvSpPr>
        <p:spPr>
          <a:xfrm>
            <a:off x="590843" y="507543"/>
            <a:ext cx="4048919" cy="5831828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51000">
                <a:srgbClr val="B9C7D1">
                  <a:tint val="44500"/>
                  <a:satMod val="160000"/>
                </a:srgbClr>
              </a:gs>
              <a:gs pos="8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6DFEEA4-A157-0945-8143-297BC10B0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0000" b="41714"/>
          <a:stretch/>
        </p:blipFill>
        <p:spPr>
          <a:xfrm>
            <a:off x="611362" y="2498891"/>
            <a:ext cx="4028400" cy="384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54541" y="1321266"/>
            <a:ext cx="340668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0E8A29-CF4A-1F48-97D1-B463D1E245EE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9B7E4D-3A29-EA4C-AAB6-9D55CFBE30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D3D91B-E482-9C41-9783-5AEFBD37B5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BEBA1F-ED73-D440-BB18-ADFC9430FE80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4EAB1B-7C62-C940-A3F3-E0681CA390EA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935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A51F63-D011-BB42-A0B3-DC238680D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1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0000" b="41714"/>
          <a:stretch/>
        </p:blipFill>
        <p:spPr>
          <a:xfrm>
            <a:off x="5115600" y="3091073"/>
            <a:ext cx="4028400" cy="38404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BC28F-DE87-1640-B85C-5A3820A6CD94}"/>
              </a:ext>
            </a:extLst>
          </p:cNvPr>
          <p:cNvSpPr/>
          <p:nvPr userDrawn="1"/>
        </p:nvSpPr>
        <p:spPr>
          <a:xfrm>
            <a:off x="485023" y="493100"/>
            <a:ext cx="8182127" cy="2652264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31000">
                <a:srgbClr val="B9C7D1">
                  <a:tint val="44500"/>
                  <a:satMod val="160000"/>
                </a:srgbClr>
              </a:gs>
              <a:gs pos="7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8E78E-F5CB-CB4C-B29E-635DBD5AC487}"/>
              </a:ext>
            </a:extLst>
          </p:cNvPr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274A6F-0621-BE4C-9F80-84C0D31E4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C84AC4-455F-634F-BF1B-B5C0F5584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817C7-FB64-0743-9807-E1E971457CE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C8469C-AF86-0449-9A70-316443D333CF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68846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45CACA-FB73-0E4E-8AAC-3606387C3A52}"/>
              </a:ext>
            </a:extLst>
          </p:cNvPr>
          <p:cNvSpPr/>
          <p:nvPr userDrawn="1"/>
        </p:nvSpPr>
        <p:spPr>
          <a:xfrm>
            <a:off x="590843" y="507543"/>
            <a:ext cx="8065477" cy="1280360"/>
          </a:xfrm>
          <a:prstGeom prst="rect">
            <a:avLst/>
          </a:prstGeom>
          <a:gradFill flip="none" rotWithShape="1">
            <a:gsLst>
              <a:gs pos="0">
                <a:srgbClr val="B9C7D1">
                  <a:tint val="66000"/>
                  <a:satMod val="160000"/>
                </a:srgbClr>
              </a:gs>
              <a:gs pos="31000">
                <a:srgbClr val="B9C7D1">
                  <a:tint val="44500"/>
                  <a:satMod val="160000"/>
                </a:srgbClr>
              </a:gs>
              <a:gs pos="77000">
                <a:srgbClr val="B9C7D1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700C2-1E62-974F-B936-6B3A706F6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21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0000" b="41714"/>
          <a:stretch/>
        </p:blipFill>
        <p:spPr>
          <a:xfrm>
            <a:off x="5115600" y="3017520"/>
            <a:ext cx="4028400" cy="38404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4382" y="800888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rgbClr val="C2D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978E3F-7A6C-494E-A58F-FEB2EF456A9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7" y="507543"/>
            <a:ext cx="545374" cy="468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A8CC69-BF70-B74E-A37F-0AC08C1C970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42" y="6011474"/>
            <a:ext cx="663804" cy="6645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1DF561-1106-2740-BE0F-C965C0AA0D9B}"/>
              </a:ext>
            </a:extLst>
          </p:cNvPr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0" y="6241415"/>
            <a:ext cx="6699250" cy="3067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42495B-7560-684C-A0A4-DAADF571C18F}"/>
              </a:ext>
            </a:extLst>
          </p:cNvPr>
          <p:cNvSpPr/>
          <p:nvPr userDrawn="1"/>
        </p:nvSpPr>
        <p:spPr>
          <a:xfrm>
            <a:off x="2068795" y="6291439"/>
            <a:ext cx="54650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Bute • Helensburgh • Islay • </a:t>
            </a:r>
            <a:r>
              <a:rPr lang="en-GB" sz="8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Oban 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Mull • Campbeltown • Iona • Dunoon • Tiree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Lochgilphead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en-GB" sz="8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Seil</a:t>
            </a:r>
            <a:r>
              <a:rPr lang="en-GB" sz="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07072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0422AC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800" b="0" i="0" kern="1200">
          <a:solidFill>
            <a:srgbClr val="0422AC"/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600" b="0" i="0" kern="1200">
          <a:solidFill>
            <a:srgbClr val="0422AC"/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400" b="0" i="0" kern="1200">
          <a:solidFill>
            <a:srgbClr val="0422AC"/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200" b="0" i="0" kern="1200">
          <a:solidFill>
            <a:srgbClr val="0422AC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B050"/>
        </a:buClr>
        <a:buSzPct val="80000"/>
        <a:buFont typeface="Wingdings 3" charset="2"/>
        <a:buChar char=""/>
        <a:defRPr sz="1200" b="0" i="0" kern="1200">
          <a:solidFill>
            <a:srgbClr val="0422AC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255" y="2358484"/>
            <a:ext cx="4755583" cy="2581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8CA36-BC78-2A4B-B8AE-5168A816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7" y="327905"/>
            <a:ext cx="8964980" cy="837398"/>
          </a:xfrm>
        </p:spPr>
        <p:txBody>
          <a:bodyPr/>
          <a:lstStyle/>
          <a:p>
            <a:r>
              <a:rPr lang="en-US" dirty="0" smtClean="0"/>
              <a:t>Members’ Seminar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E763-C483-8449-996A-6F09B626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12" y="2430976"/>
            <a:ext cx="4437801" cy="2319443"/>
          </a:xfrm>
        </p:spPr>
        <p:txBody>
          <a:bodyPr>
            <a:normAutofit/>
          </a:bodyPr>
          <a:lstStyle/>
          <a:p>
            <a:r>
              <a:rPr lang="en-US" sz="1700" b="1" dirty="0" smtClean="0">
                <a:solidFill>
                  <a:srgbClr val="002060"/>
                </a:solidFill>
              </a:rPr>
              <a:t>Topics today:</a:t>
            </a:r>
            <a:endParaRPr lang="en-US" sz="17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GB" sz="1700" cap="none" dirty="0" smtClean="0">
                <a:solidFill>
                  <a:srgbClr val="002060"/>
                </a:solidFill>
              </a:rPr>
              <a:t>MZ Request Portal </a:t>
            </a:r>
          </a:p>
          <a:p>
            <a:pPr marL="342900" indent="-342900">
              <a:buAutoNum type="arabicPeriod"/>
            </a:pPr>
            <a:r>
              <a:rPr lang="en-GB" sz="1700" cap="none" dirty="0" smtClean="0">
                <a:solidFill>
                  <a:srgbClr val="002060"/>
                </a:solidFill>
              </a:rPr>
              <a:t>MZ Resource Portal </a:t>
            </a:r>
          </a:p>
          <a:p>
            <a:pPr marL="342900" indent="-342900">
              <a:buAutoNum type="arabicPeriod"/>
            </a:pPr>
            <a:r>
              <a:rPr lang="en-GB" sz="1700" cap="none" dirty="0" smtClean="0">
                <a:solidFill>
                  <a:srgbClr val="002060"/>
                </a:solidFill>
              </a:rPr>
              <a:t>The Benefits of MZ</a:t>
            </a:r>
          </a:p>
          <a:p>
            <a:pPr marL="342900" indent="-342900">
              <a:buAutoNum type="arabicPeriod"/>
            </a:pPr>
            <a:r>
              <a:rPr lang="en-GB" sz="1700" cap="none" dirty="0" smtClean="0">
                <a:solidFill>
                  <a:srgbClr val="002060"/>
                </a:solidFill>
              </a:rPr>
              <a:t>MZ Evolution and Improvement</a:t>
            </a:r>
          </a:p>
          <a:p>
            <a:pPr marL="342900" indent="-342900">
              <a:buAutoNum type="arabicPeriod"/>
            </a:pPr>
            <a:r>
              <a:rPr lang="en-US" sz="1700" dirty="0" smtClean="0">
                <a:solidFill>
                  <a:srgbClr val="002060"/>
                </a:solidFill>
              </a:rPr>
              <a:t>MZ </a:t>
            </a:r>
            <a:r>
              <a:rPr lang="en-US" sz="1700" cap="none" dirty="0" smtClean="0">
                <a:solidFill>
                  <a:srgbClr val="002060"/>
                </a:solidFill>
              </a:rPr>
              <a:t>Our Asks</a:t>
            </a:r>
            <a:endParaRPr lang="en-US" sz="17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68" y="1321419"/>
            <a:ext cx="739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422AC"/>
                </a:solidFill>
                <a:latin typeface="+mj-lt"/>
                <a:ea typeface="+mj-ea"/>
                <a:cs typeface="+mj-cs"/>
              </a:rPr>
              <a:t>Member Zone, Considerations a Year </a:t>
            </a:r>
            <a:r>
              <a:rPr lang="en-GB" sz="2800" dirty="0" smtClean="0">
                <a:solidFill>
                  <a:srgbClr val="0422AC"/>
                </a:solidFill>
                <a:latin typeface="+mj-lt"/>
                <a:ea typeface="+mj-ea"/>
                <a:cs typeface="+mj-cs"/>
              </a:rPr>
              <a:t>On.</a:t>
            </a:r>
            <a:endParaRPr lang="en-GB" sz="2800" dirty="0" smtClean="0">
              <a:solidFill>
                <a:srgbClr val="0422AC"/>
              </a:solidFill>
              <a:latin typeface="+mj-lt"/>
              <a:ea typeface="+mj-ea"/>
              <a:cs typeface="+mj-cs"/>
            </a:endParaRPr>
          </a:p>
          <a:p>
            <a:r>
              <a:rPr lang="en-GB" sz="2800" dirty="0" smtClean="0">
                <a:solidFill>
                  <a:srgbClr val="0422AC"/>
                </a:solidFill>
                <a:latin typeface="+mj-lt"/>
                <a:ea typeface="+mj-ea"/>
                <a:cs typeface="+mj-cs"/>
              </a:rPr>
              <a:t>October 2023</a:t>
            </a:r>
            <a:endParaRPr lang="en-GB" sz="2800" dirty="0">
              <a:solidFill>
                <a:srgbClr val="0422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-118126" r="1252" b="-42644"/>
          <a:stretch/>
        </p:blipFill>
        <p:spPr>
          <a:xfrm>
            <a:off x="6503114" y="5098583"/>
            <a:ext cx="2596155" cy="1508474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387">
            <a:off x="5028808" y="4477215"/>
            <a:ext cx="1474306" cy="1778619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-60578" r="4267" b="-39610"/>
          <a:stretch/>
        </p:blipFill>
        <p:spPr>
          <a:xfrm>
            <a:off x="6499032" y="3685478"/>
            <a:ext cx="2332398" cy="2395299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8" t="-77016" r="-58868" b="-118213"/>
          <a:stretch/>
        </p:blipFill>
        <p:spPr>
          <a:xfrm>
            <a:off x="5275177" y="3106660"/>
            <a:ext cx="3874546" cy="2005125"/>
          </a:xfrm>
        </p:spPr>
      </p:pic>
    </p:spTree>
    <p:extLst>
      <p:ext uri="{BB962C8B-B14F-4D97-AF65-F5344CB8AC3E}">
        <p14:creationId xmlns:p14="http://schemas.microsoft.com/office/powerpoint/2010/main" val="2913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487346"/>
            <a:ext cx="6975087" cy="709865"/>
          </a:xfrm>
        </p:spPr>
        <p:txBody>
          <a:bodyPr/>
          <a:lstStyle/>
          <a:p>
            <a:r>
              <a:rPr lang="en-GB" b="1" dirty="0" smtClean="0"/>
              <a:t>     Member Zone – Request Portal</a:t>
            </a:r>
            <a:endParaRPr lang="en-GB" b="1" dirty="0"/>
          </a:p>
        </p:txBody>
      </p:sp>
      <p:sp>
        <p:nvSpPr>
          <p:cNvPr id="4" name="Pentagon 3"/>
          <p:cNvSpPr/>
          <p:nvPr/>
        </p:nvSpPr>
        <p:spPr>
          <a:xfrm>
            <a:off x="173254" y="986872"/>
            <a:ext cx="7353819" cy="5068230"/>
          </a:xfrm>
          <a:prstGeom prst="homePlate">
            <a:avLst>
              <a:gd name="adj" fmla="val 2652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b="1" dirty="0" smtClean="0">
                <a:solidFill>
                  <a:srgbClr val="0422AC"/>
                </a:solidFill>
              </a:rPr>
              <a:t>1603 </a:t>
            </a:r>
            <a:r>
              <a:rPr lang="en-GB" sz="1900" dirty="0">
                <a:solidFill>
                  <a:srgbClr val="0422AC"/>
                </a:solidFill>
              </a:rPr>
              <a:t>Service Requests have been logged on MZ since it went live in June </a:t>
            </a:r>
            <a:r>
              <a:rPr lang="en-GB" sz="1900" dirty="0" smtClean="0">
                <a:solidFill>
                  <a:srgbClr val="0422AC"/>
                </a:solidFill>
              </a:rPr>
              <a:t>2022. 78% of these were logged by members using the MZ self service portal.</a:t>
            </a:r>
            <a:endParaRPr lang="en-GB" sz="1900" dirty="0">
              <a:solidFill>
                <a:srgbClr val="0422AC"/>
              </a:solidFill>
            </a:endParaRP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b="1" dirty="0" smtClean="0">
                <a:solidFill>
                  <a:srgbClr val="0422AC"/>
                </a:solidFill>
              </a:rPr>
              <a:t>78%</a:t>
            </a:r>
            <a:r>
              <a:rPr lang="en-GB" sz="1900" dirty="0" smtClean="0">
                <a:solidFill>
                  <a:srgbClr val="0422AC"/>
                </a:solidFill>
              </a:rPr>
              <a:t> (1246) of requests were for Roads and Infrastructure Services. </a:t>
            </a:r>
            <a:r>
              <a:rPr lang="en-GB" sz="1900" b="1" dirty="0" smtClean="0">
                <a:solidFill>
                  <a:srgbClr val="0422AC"/>
                </a:solidFill>
              </a:rPr>
              <a:t>641</a:t>
            </a:r>
            <a:r>
              <a:rPr lang="en-GB" sz="1900" dirty="0" smtClean="0">
                <a:solidFill>
                  <a:srgbClr val="0422AC"/>
                </a:solidFill>
              </a:rPr>
              <a:t>(51%)of these were standard queries requestable on the website.</a:t>
            </a:r>
            <a:endParaRPr lang="en-GB" sz="1900" dirty="0">
              <a:solidFill>
                <a:srgbClr val="0422AC"/>
              </a:solidFill>
            </a:endParaRP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b="1" dirty="0" smtClean="0">
                <a:solidFill>
                  <a:srgbClr val="0422AC"/>
                </a:solidFill>
              </a:rPr>
              <a:t>1398 </a:t>
            </a:r>
            <a:r>
              <a:rPr lang="en-GB" sz="1900" dirty="0">
                <a:solidFill>
                  <a:srgbClr val="0422AC"/>
                </a:solidFill>
              </a:rPr>
              <a:t>r</a:t>
            </a:r>
            <a:r>
              <a:rPr lang="en-GB" sz="1900" dirty="0" smtClean="0">
                <a:solidFill>
                  <a:srgbClr val="0422AC"/>
                </a:solidFill>
              </a:rPr>
              <a:t>equests have been responded to and </a:t>
            </a:r>
            <a:r>
              <a:rPr lang="en-GB" sz="1900" b="1" dirty="0" smtClean="0">
                <a:solidFill>
                  <a:srgbClr val="0422AC"/>
                </a:solidFill>
              </a:rPr>
              <a:t>205</a:t>
            </a:r>
            <a:r>
              <a:rPr lang="en-GB" sz="1900" dirty="0" smtClean="0">
                <a:solidFill>
                  <a:srgbClr val="0422AC"/>
                </a:solidFill>
              </a:rPr>
              <a:t> are in progress. The average working days for an </a:t>
            </a:r>
            <a:r>
              <a:rPr lang="en-GB" sz="1900" u="sng" dirty="0" smtClean="0">
                <a:solidFill>
                  <a:srgbClr val="0422AC"/>
                </a:solidFill>
              </a:rPr>
              <a:t>initial response </a:t>
            </a:r>
            <a:r>
              <a:rPr lang="en-GB" sz="1900" dirty="0" smtClean="0">
                <a:solidFill>
                  <a:srgbClr val="0422AC"/>
                </a:solidFill>
              </a:rPr>
              <a:t>is </a:t>
            </a:r>
            <a:r>
              <a:rPr lang="en-GB" sz="1900" b="1" dirty="0" smtClean="0">
                <a:solidFill>
                  <a:srgbClr val="0422AC"/>
                </a:solidFill>
              </a:rPr>
              <a:t>2.8</a:t>
            </a:r>
            <a:r>
              <a:rPr lang="en-GB" sz="1900" dirty="0" smtClean="0">
                <a:solidFill>
                  <a:srgbClr val="0422AC"/>
                </a:solidFill>
              </a:rPr>
              <a:t> for RIS and </a:t>
            </a:r>
            <a:r>
              <a:rPr lang="en-GB" sz="1900" b="1" dirty="0" smtClean="0">
                <a:solidFill>
                  <a:srgbClr val="0422AC"/>
                </a:solidFill>
              </a:rPr>
              <a:t>8.5</a:t>
            </a:r>
            <a:r>
              <a:rPr lang="en-GB" sz="1900" dirty="0" smtClean="0">
                <a:solidFill>
                  <a:srgbClr val="0422AC"/>
                </a:solidFill>
              </a:rPr>
              <a:t> for other Services. The average number of days for a </a:t>
            </a:r>
            <a:r>
              <a:rPr lang="en-GB" sz="1900" u="sng" dirty="0" smtClean="0">
                <a:solidFill>
                  <a:srgbClr val="0422AC"/>
                </a:solidFill>
              </a:rPr>
              <a:t>full </a:t>
            </a:r>
            <a:r>
              <a:rPr lang="en-GB" sz="1900" u="sng" dirty="0" smtClean="0">
                <a:solidFill>
                  <a:srgbClr val="0422AC"/>
                </a:solidFill>
              </a:rPr>
              <a:t>resolution response </a:t>
            </a:r>
            <a:r>
              <a:rPr lang="en-GB" sz="1900" dirty="0" smtClean="0">
                <a:solidFill>
                  <a:srgbClr val="0422AC"/>
                </a:solidFill>
              </a:rPr>
              <a:t>is </a:t>
            </a:r>
            <a:r>
              <a:rPr lang="en-GB" sz="1900" b="1" dirty="0" smtClean="0">
                <a:solidFill>
                  <a:srgbClr val="0422AC"/>
                </a:solidFill>
              </a:rPr>
              <a:t>20.8</a:t>
            </a:r>
            <a:r>
              <a:rPr lang="en-GB" sz="1900" dirty="0" smtClean="0">
                <a:solidFill>
                  <a:srgbClr val="0422AC"/>
                </a:solidFill>
              </a:rPr>
              <a:t> for RIS and </a:t>
            </a:r>
            <a:r>
              <a:rPr lang="en-GB" sz="1900" b="1" dirty="0" smtClean="0">
                <a:solidFill>
                  <a:srgbClr val="0422AC"/>
                </a:solidFill>
              </a:rPr>
              <a:t>14</a:t>
            </a:r>
            <a:r>
              <a:rPr lang="en-GB" sz="1900" dirty="0" smtClean="0">
                <a:solidFill>
                  <a:srgbClr val="0422AC"/>
                </a:solidFill>
              </a:rPr>
              <a:t> for other Services.  </a:t>
            </a:r>
            <a:endParaRPr lang="en-GB" sz="1900" b="1" dirty="0">
              <a:solidFill>
                <a:srgbClr val="0422AC"/>
              </a:solidFill>
            </a:endParaRP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Member feedback on quality of response shows:</a:t>
            </a:r>
          </a:p>
          <a:p>
            <a:pPr>
              <a:spcBef>
                <a:spcPts val="1000"/>
              </a:spcBef>
              <a:buClr>
                <a:srgbClr val="00B050"/>
              </a:buClr>
              <a:buSzPct val="80000"/>
            </a:pPr>
            <a:r>
              <a:rPr lang="en-GB" sz="1900" dirty="0" smtClean="0">
                <a:solidFill>
                  <a:srgbClr val="0422AC"/>
                </a:solidFill>
              </a:rPr>
              <a:t>   - </a:t>
            </a:r>
            <a:r>
              <a:rPr lang="en-GB" sz="1900" b="1" dirty="0" smtClean="0">
                <a:solidFill>
                  <a:srgbClr val="0422AC"/>
                </a:solidFill>
              </a:rPr>
              <a:t>89%</a:t>
            </a:r>
            <a:r>
              <a:rPr lang="en-GB" sz="1900" dirty="0" smtClean="0">
                <a:solidFill>
                  <a:srgbClr val="0422AC"/>
                </a:solidFill>
              </a:rPr>
              <a:t> Satisfaction on timeliness of response </a:t>
            </a:r>
            <a:r>
              <a:rPr lang="en-GB" sz="1200" dirty="0" smtClean="0">
                <a:solidFill>
                  <a:srgbClr val="0422AC"/>
                </a:solidFill>
              </a:rPr>
              <a:t>(79 responses)</a:t>
            </a:r>
          </a:p>
          <a:p>
            <a:pPr>
              <a:spcBef>
                <a:spcPts val="1000"/>
              </a:spcBef>
              <a:buClr>
                <a:srgbClr val="00B050"/>
              </a:buClr>
              <a:buSzPct val="80000"/>
            </a:pPr>
            <a:r>
              <a:rPr lang="en-GB" sz="1900" dirty="0" smtClean="0">
                <a:solidFill>
                  <a:srgbClr val="0422AC"/>
                </a:solidFill>
              </a:rPr>
              <a:t>   - </a:t>
            </a:r>
            <a:r>
              <a:rPr lang="en-GB" sz="1900" b="1" dirty="0" smtClean="0">
                <a:solidFill>
                  <a:srgbClr val="0422AC"/>
                </a:solidFill>
              </a:rPr>
              <a:t>91%</a:t>
            </a:r>
            <a:r>
              <a:rPr lang="en-GB" sz="1900" dirty="0" smtClean="0">
                <a:solidFill>
                  <a:srgbClr val="0422AC"/>
                </a:solidFill>
              </a:rPr>
              <a:t> Satisfaction on quality of response </a:t>
            </a:r>
            <a:r>
              <a:rPr lang="en-GB" sz="1200" dirty="0">
                <a:solidFill>
                  <a:srgbClr val="0422AC"/>
                </a:solidFill>
              </a:rPr>
              <a:t>(</a:t>
            </a:r>
            <a:r>
              <a:rPr lang="en-GB" sz="1200" dirty="0" smtClean="0">
                <a:solidFill>
                  <a:srgbClr val="0422AC"/>
                </a:solidFill>
              </a:rPr>
              <a:t>90 responses)</a:t>
            </a:r>
            <a:endParaRPr lang="en-GB" sz="1200" dirty="0">
              <a:solidFill>
                <a:srgbClr val="0422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3034" y="1321418"/>
            <a:ext cx="2391937" cy="22525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600" b="1" dirty="0" smtClean="0"/>
              <a:t>15 Members have logged up to 30 requests.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15 Members have logged 30-69 requests</a:t>
            </a:r>
          </a:p>
          <a:p>
            <a:pPr>
              <a:spcAft>
                <a:spcPts val="600"/>
              </a:spcAft>
            </a:pPr>
            <a:r>
              <a:rPr lang="en-GB" sz="1600" b="1" dirty="0" smtClean="0"/>
              <a:t>6 Members have logged 70+ requests</a:t>
            </a:r>
            <a:endParaRPr lang="en-GB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807823" y="4415886"/>
            <a:ext cx="2280483" cy="1494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 smtClean="0"/>
              <a:t>579</a:t>
            </a:r>
            <a:r>
              <a:rPr lang="en-GB" sz="1600" dirty="0" smtClean="0"/>
              <a:t> requests are with members for action – status “Follow up Response Provided”. Most should be closed.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84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462770"/>
            <a:ext cx="7192537" cy="812505"/>
          </a:xfrm>
        </p:spPr>
        <p:txBody>
          <a:bodyPr/>
          <a:lstStyle/>
          <a:p>
            <a:r>
              <a:rPr lang="en-GB" b="1" dirty="0" smtClean="0"/>
              <a:t>Member Zone – Resource Portal (1)</a:t>
            </a:r>
            <a:br>
              <a:rPr lang="en-GB" b="1" dirty="0" smtClean="0"/>
            </a:br>
            <a:r>
              <a:rPr lang="en-GB" sz="1200" b="1" dirty="0"/>
              <a:t>In addition to </a:t>
            </a:r>
            <a:r>
              <a:rPr lang="en-GB" sz="1200" b="1" dirty="0" smtClean="0"/>
              <a:t>raising/managing </a:t>
            </a:r>
            <a:r>
              <a:rPr lang="en-GB" sz="1200" b="1" dirty="0"/>
              <a:t>service requests MZ has </a:t>
            </a:r>
            <a:r>
              <a:rPr lang="en-GB" sz="1200" b="1" dirty="0" smtClean="0"/>
              <a:t>many useful resources….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9" y="1413528"/>
            <a:ext cx="1771741" cy="4476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67" y="1313160"/>
            <a:ext cx="2716054" cy="201115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81" y="2062969"/>
            <a:ext cx="3772437" cy="770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785" y="3572738"/>
            <a:ext cx="3463618" cy="1880511"/>
          </a:xfrm>
          <a:prstGeom prst="rect">
            <a:avLst/>
          </a:prstGeom>
          <a:ln>
            <a:solidFill>
              <a:srgbClr val="02A747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404" y="3789715"/>
            <a:ext cx="3237751" cy="201479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994434" y="1839944"/>
            <a:ext cx="4077405" cy="50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1806498" y="2448135"/>
            <a:ext cx="386883" cy="5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06137" y="2982951"/>
            <a:ext cx="5352585" cy="49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61171" y="3479180"/>
            <a:ext cx="758283" cy="22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462770"/>
            <a:ext cx="7192537" cy="812505"/>
          </a:xfrm>
        </p:spPr>
        <p:txBody>
          <a:bodyPr/>
          <a:lstStyle/>
          <a:p>
            <a:r>
              <a:rPr lang="en-GB" b="1" dirty="0" smtClean="0"/>
              <a:t>Member Zone – Resource Portal (2)</a:t>
            </a:r>
            <a:br>
              <a:rPr lang="en-GB" b="1" dirty="0" smtClean="0"/>
            </a:br>
            <a:r>
              <a:rPr lang="en-GB" sz="1200" b="1" dirty="0"/>
              <a:t>In addition to </a:t>
            </a:r>
            <a:r>
              <a:rPr lang="en-GB" sz="1200" b="1" dirty="0" smtClean="0"/>
              <a:t>raising/managing </a:t>
            </a:r>
            <a:r>
              <a:rPr lang="en-GB" sz="1200" b="1" dirty="0"/>
              <a:t>service requests MZ has </a:t>
            </a:r>
            <a:r>
              <a:rPr lang="en-GB" sz="1200" b="1" dirty="0" smtClean="0"/>
              <a:t>many useful resources….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9" y="1413528"/>
            <a:ext cx="1771741" cy="4476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23" y="1388750"/>
            <a:ext cx="3315540" cy="21180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297" y="4884018"/>
            <a:ext cx="1002712" cy="1297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65" y="3939003"/>
            <a:ext cx="524108" cy="23350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1463609" y="2620537"/>
            <a:ext cx="907080" cy="130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82757" y="4385612"/>
            <a:ext cx="3077008" cy="98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182757" y="5532833"/>
            <a:ext cx="1644077" cy="24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501856" y="3645016"/>
            <a:ext cx="3433251" cy="1259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107" y="3568390"/>
            <a:ext cx="4096482" cy="2513362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8804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649050"/>
            <a:ext cx="6975087" cy="709865"/>
          </a:xfrm>
        </p:spPr>
        <p:txBody>
          <a:bodyPr/>
          <a:lstStyle/>
          <a:p>
            <a:r>
              <a:rPr lang="en-GB" b="1" dirty="0" smtClean="0"/>
              <a:t>     The Benefits of Member Zone </a:t>
            </a:r>
            <a:endParaRPr lang="en-GB" b="1" dirty="0"/>
          </a:p>
        </p:txBody>
      </p:sp>
      <p:sp>
        <p:nvSpPr>
          <p:cNvPr id="4" name="Pentagon 3"/>
          <p:cNvSpPr/>
          <p:nvPr/>
        </p:nvSpPr>
        <p:spPr>
          <a:xfrm>
            <a:off x="122664" y="1315832"/>
            <a:ext cx="8943278" cy="4861928"/>
          </a:xfrm>
          <a:prstGeom prst="homePlate">
            <a:avLst>
              <a:gd name="adj" fmla="val 26526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It provides members with a single place to log and track all their constituents’ enquiries and it gives information on their activity to report back to constituents and Community Councils. </a:t>
            </a: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It feeds requests to Services in a structured way so they can meet member and customer needs efficiently and accountably. </a:t>
            </a: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Self service by members frees up officer time to help in other ways</a:t>
            </a: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It allows Senior Management and MZ Sounding Board oversight of how well the Services are performing in meeting member needs. Off </a:t>
            </a:r>
            <a:r>
              <a:rPr lang="en-GB" sz="1900" dirty="0" err="1" smtClean="0">
                <a:solidFill>
                  <a:srgbClr val="0422AC"/>
                </a:solidFill>
              </a:rPr>
              <a:t>piste</a:t>
            </a:r>
            <a:r>
              <a:rPr lang="en-GB" sz="1900" dirty="0" smtClean="0">
                <a:solidFill>
                  <a:srgbClr val="0422AC"/>
                </a:solidFill>
              </a:rPr>
              <a:t> requests have no such visibility.</a:t>
            </a: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It provides a variety of other resources to help members conduct their business effectively; particularly important for new members.</a:t>
            </a:r>
          </a:p>
          <a:p>
            <a:pPr marL="342900" indent="-342900">
              <a:spcBef>
                <a:spcPts val="1000"/>
              </a:spcBef>
              <a:buClr>
                <a:srgbClr val="00B050"/>
              </a:buClr>
              <a:buSzPct val="80000"/>
              <a:buFont typeface="Wingdings 3" charset="2"/>
              <a:buChar char=""/>
            </a:pPr>
            <a:r>
              <a:rPr lang="en-GB" sz="1900" dirty="0" smtClean="0">
                <a:solidFill>
                  <a:srgbClr val="0422AC"/>
                </a:solidFill>
              </a:rPr>
              <a:t>It is always improving – guided by member input.</a:t>
            </a:r>
            <a:endParaRPr lang="en-GB" sz="1900" dirty="0">
              <a:solidFill>
                <a:srgbClr val="0422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492922"/>
            <a:ext cx="7253869" cy="873100"/>
          </a:xfrm>
        </p:spPr>
        <p:txBody>
          <a:bodyPr/>
          <a:lstStyle/>
          <a:p>
            <a:r>
              <a:rPr lang="en-GB" b="1" dirty="0" smtClean="0"/>
              <a:t>  Member Zone – Evolution</a:t>
            </a:r>
            <a:br>
              <a:rPr lang="en-GB" b="1" dirty="0" smtClean="0"/>
            </a:br>
            <a:r>
              <a:rPr lang="en-GB" sz="1400" b="1" dirty="0" smtClean="0"/>
              <a:t>MZ was always intended to improve, driven by member input and feedback. Here are some improvements already implemented:</a:t>
            </a:r>
            <a:endParaRPr lang="en-GB" sz="1400" b="1" dirty="0"/>
          </a:p>
        </p:txBody>
      </p:sp>
      <p:sp>
        <p:nvSpPr>
          <p:cNvPr id="4" name="Pentagon 3"/>
          <p:cNvSpPr/>
          <p:nvPr/>
        </p:nvSpPr>
        <p:spPr>
          <a:xfrm>
            <a:off x="173254" y="1048215"/>
            <a:ext cx="8872298" cy="5001321"/>
          </a:xfrm>
          <a:prstGeom prst="homePlate">
            <a:avLst>
              <a:gd name="adj" fmla="val 298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00B050"/>
              </a:buClr>
              <a:buSzPct val="80000"/>
            </a:pP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5040351" y="4661212"/>
            <a:ext cx="3824869" cy="1544444"/>
          </a:xfrm>
          <a:prstGeom prst="rect">
            <a:avLst/>
          </a:prstGeom>
          <a:gradFill>
            <a:gsLst>
              <a:gs pos="2000">
                <a:srgbClr val="92D050"/>
              </a:gs>
              <a:gs pos="100000">
                <a:schemeClr val="accent5"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All new suggestions welcome ... We are currently working on colour coding service requests by priority and improving the feedback survey. What are your asks of us?</a:t>
            </a:r>
            <a:endParaRPr lang="en-GB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4039" y="1508030"/>
            <a:ext cx="4242986" cy="2498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8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6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4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600" b="1" i="1" dirty="0" smtClean="0"/>
              <a:t>Caseload Management </a:t>
            </a: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open / closed incidents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views</a:t>
            </a: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Improved incident search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 for fortnightly recent activity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reports</a:t>
            </a: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</a:t>
            </a:r>
            <a:r>
              <a:rPr lang="en-GB" sz="4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constituent details</a:t>
            </a:r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4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community council</a:t>
            </a:r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fields added to all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forms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to council organisation structure on new enquiry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Date last viewed added to report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views</a:t>
            </a:r>
          </a:p>
          <a:p>
            <a:r>
              <a:rPr lang="en-GB" sz="4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Auto closure of </a:t>
            </a:r>
            <a:r>
              <a:rPr lang="en-GB" sz="4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incidents (14 so far)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38328" y="1522142"/>
            <a:ext cx="3965921" cy="2999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8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6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4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900" b="1" i="1" dirty="0" smtClean="0"/>
              <a:t>Service Requests: </a:t>
            </a: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form for members to log and track non-council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enquiries</a:t>
            </a: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 to mark enquiry as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urgent 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 </a:t>
            </a:r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email details of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enquiry</a:t>
            </a: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dedicated form for Planning/Building Standards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enquiries</a:t>
            </a: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 to share enquiry with other members in ward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 </a:t>
            </a:r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print/save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requests as pdfs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escalation process including auto escalation if SLA exceeded by 20+ days</a:t>
            </a:r>
            <a:endParaRPr lang="en-GB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7045" y="3879524"/>
            <a:ext cx="4138770" cy="2153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8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6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4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defRPr sz="1200" b="0" i="0" kern="1200">
                <a:solidFill>
                  <a:srgbClr val="0422AC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900" b="1" i="1" dirty="0" smtClean="0"/>
              <a:t>General Improvements: </a:t>
            </a: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Two Factor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Authentication Security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 menu layout to improve </a:t>
            </a:r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user experience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Library of key documents added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Quality and timeliness related feedback survey on closure of service requests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Links to previous member seminars added</a:t>
            </a:r>
          </a:p>
          <a:p>
            <a:r>
              <a:rPr lang="en-GB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MZ Suggestion Form added</a:t>
            </a:r>
          </a:p>
          <a:p>
            <a:endParaRPr lang="en-GB" sz="28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290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497" y="409288"/>
            <a:ext cx="6082991" cy="709865"/>
          </a:xfrm>
        </p:spPr>
        <p:txBody>
          <a:bodyPr/>
          <a:lstStyle/>
          <a:p>
            <a:r>
              <a:rPr lang="en-GB" b="1" dirty="0" smtClean="0"/>
              <a:t>  Member Zone – Our 6 Asks</a:t>
            </a:r>
            <a:endParaRPr lang="en-GB" b="1" dirty="0"/>
          </a:p>
        </p:txBody>
      </p:sp>
      <p:sp>
        <p:nvSpPr>
          <p:cNvPr id="4" name="Pentagon 3"/>
          <p:cNvSpPr/>
          <p:nvPr/>
        </p:nvSpPr>
        <p:spPr>
          <a:xfrm>
            <a:off x="72483" y="1319889"/>
            <a:ext cx="8973069" cy="4935959"/>
          </a:xfrm>
          <a:prstGeom prst="homePlate">
            <a:avLst>
              <a:gd name="adj" fmla="val 298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541338" indent="-541338"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en-GB" sz="1600" dirty="0" smtClean="0">
                <a:solidFill>
                  <a:srgbClr val="0422AC"/>
                </a:solidFill>
              </a:rPr>
              <a:t>          MZ like all systems needs its users to operate it correctly if it is to work effectively for them, so I have some asks:  </a:t>
            </a:r>
            <a:endParaRPr lang="en-GB" sz="1600" b="1" dirty="0">
              <a:solidFill>
                <a:srgbClr val="0422AC"/>
              </a:solidFill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Please enrol for the more secure </a:t>
            </a:r>
            <a:r>
              <a:rPr lang="en-GB" sz="1600" b="1" dirty="0" smtClean="0"/>
              <a:t>Two Factor Authentication</a:t>
            </a:r>
            <a:r>
              <a:rPr lang="en-GB" sz="1600" dirty="0"/>
              <a:t> </a:t>
            </a:r>
            <a:r>
              <a:rPr lang="en-GB" sz="1600" dirty="0" smtClean="0"/>
              <a:t>on the national </a:t>
            </a:r>
            <a:r>
              <a:rPr lang="en-GB" sz="1600" dirty="0" err="1" smtClean="0"/>
              <a:t>MyAccount</a:t>
            </a:r>
            <a:r>
              <a:rPr lang="en-GB" sz="1600" dirty="0" smtClean="0"/>
              <a:t> gateway, which protects both your data and that of your constituents.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/>
              <a:t>Try to encourage constituents to </a:t>
            </a:r>
            <a:r>
              <a:rPr lang="en-GB" sz="1600" b="1" dirty="0"/>
              <a:t>log standard RIS requests using Request It </a:t>
            </a:r>
            <a:r>
              <a:rPr lang="en-GB" sz="1600" dirty="0"/>
              <a:t>and Report It functions on the website. It saves much resource and is better for them</a:t>
            </a:r>
            <a:r>
              <a:rPr lang="en-GB" sz="1600" dirty="0" smtClean="0"/>
              <a:t>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Please </a:t>
            </a:r>
            <a:r>
              <a:rPr lang="en-GB" sz="1600" b="1" dirty="0" smtClean="0"/>
              <a:t>review your open Service Requests </a:t>
            </a:r>
            <a:r>
              <a:rPr lang="en-GB" sz="1600" dirty="0" smtClean="0"/>
              <a:t>sitting at ‘Follow Up Response Provided’ and close the ones where the Service has responded and no further action is required. </a:t>
            </a:r>
            <a:r>
              <a:rPr lang="en-GB" sz="1600" dirty="0"/>
              <a:t>This </a:t>
            </a:r>
            <a:r>
              <a:rPr lang="en-GB" sz="1600" dirty="0" smtClean="0"/>
              <a:t>can be done by </a:t>
            </a:r>
            <a:r>
              <a:rPr lang="en-GB" sz="1600" dirty="0"/>
              <a:t>marking the </a:t>
            </a:r>
            <a:r>
              <a:rPr lang="en-GB" sz="1600" dirty="0" smtClean="0"/>
              <a:t>case </a:t>
            </a:r>
            <a:r>
              <a:rPr lang="en-GB" sz="1600" dirty="0"/>
              <a:t>‘Resolved</a:t>
            </a:r>
            <a:r>
              <a:rPr lang="en-GB" sz="1600" dirty="0" smtClean="0"/>
              <a:t>’ and it will make your active caseload far more manageable.</a:t>
            </a:r>
            <a:endParaRPr lang="en-GB" sz="16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Only </a:t>
            </a:r>
            <a:r>
              <a:rPr lang="en-GB" sz="1600" b="1" dirty="0" smtClean="0"/>
              <a:t>use the “Urgent” flag on a service request when absolutely necessary </a:t>
            </a:r>
            <a:r>
              <a:rPr lang="en-GB" sz="1600" dirty="0" smtClean="0"/>
              <a:t>e.g. the response is critically time bound. Of the 124 </a:t>
            </a:r>
            <a:r>
              <a:rPr lang="en-GB" sz="1600" dirty="0" err="1" smtClean="0"/>
              <a:t>urgents</a:t>
            </a:r>
            <a:r>
              <a:rPr lang="en-GB" sz="1600" dirty="0" smtClean="0"/>
              <a:t>, 61 were </a:t>
            </a:r>
            <a:r>
              <a:rPr lang="en-GB" sz="1600" dirty="0"/>
              <a:t>by a single </a:t>
            </a:r>
            <a:r>
              <a:rPr lang="en-GB" sz="1600" dirty="0" smtClean="0"/>
              <a:t>member.  Remember, there are alternative ways to raise dangerous or contentious matters.  </a:t>
            </a:r>
            <a:endParaRPr lang="en-GB" sz="16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If you are one of the 15 low usage users of Member Zone, </a:t>
            </a:r>
            <a:r>
              <a:rPr lang="en-GB" sz="1600" b="1" dirty="0" smtClean="0"/>
              <a:t>please give it another go</a:t>
            </a:r>
            <a:r>
              <a:rPr lang="en-GB" sz="1600" dirty="0" smtClean="0"/>
              <a:t>. There have been many member driven enhancements over the past year and going direct to officers wastes resources and is unfair to colleagues who use the MZ service.  </a:t>
            </a:r>
            <a:endParaRPr lang="en-GB" sz="16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b="1" dirty="0" smtClean="0"/>
              <a:t>Be “</a:t>
            </a:r>
            <a:r>
              <a:rPr lang="en-GB" sz="1600" b="1" dirty="0"/>
              <a:t>critical friends</a:t>
            </a:r>
            <a:r>
              <a:rPr lang="en-GB" sz="1600" dirty="0"/>
              <a:t>” to MZ, </a:t>
            </a:r>
            <a:r>
              <a:rPr lang="en-GB" sz="1600" dirty="0" smtClean="0"/>
              <a:t>join the Sounding Board or give us constructive suggestions in other ways, so we can continue to </a:t>
            </a:r>
            <a:r>
              <a:rPr lang="en-GB" sz="1600" dirty="0"/>
              <a:t>best meet the needs of members. </a:t>
            </a:r>
            <a:endParaRPr lang="en-GB" sz="16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861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255" y="2497879"/>
            <a:ext cx="5435808" cy="970154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8CA36-BC78-2A4B-B8AE-5168A816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7" y="327905"/>
            <a:ext cx="8964980" cy="837398"/>
          </a:xfrm>
        </p:spPr>
        <p:txBody>
          <a:bodyPr/>
          <a:lstStyle/>
          <a:p>
            <a:r>
              <a:rPr lang="en-US" dirty="0" smtClean="0"/>
              <a:t>Members’ Seminar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E763-C483-8449-996A-6F09B626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12" y="2631699"/>
            <a:ext cx="5402351" cy="8530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Questions/Discussion 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68" y="1321419"/>
            <a:ext cx="7218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422AC"/>
                </a:solidFill>
                <a:latin typeface="+mj-lt"/>
                <a:ea typeface="+mj-ea"/>
                <a:cs typeface="+mj-cs"/>
              </a:rPr>
              <a:t>Member Zone, Considerations a Year On</a:t>
            </a:r>
          </a:p>
          <a:p>
            <a:r>
              <a:rPr lang="en-GB" sz="2800" dirty="0" smtClean="0">
                <a:solidFill>
                  <a:srgbClr val="0422AC"/>
                </a:solidFill>
                <a:latin typeface="+mj-lt"/>
                <a:ea typeface="+mj-ea"/>
                <a:cs typeface="+mj-cs"/>
              </a:rPr>
              <a:t>October 2023</a:t>
            </a:r>
            <a:endParaRPr lang="en-GB" sz="2800" dirty="0">
              <a:solidFill>
                <a:srgbClr val="0422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-118126" r="1252" b="-42644"/>
          <a:stretch/>
        </p:blipFill>
        <p:spPr>
          <a:xfrm>
            <a:off x="6503114" y="5098583"/>
            <a:ext cx="2596155" cy="1508474"/>
          </a:xfr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387">
            <a:off x="5028808" y="4477215"/>
            <a:ext cx="1474306" cy="1778619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-60578" r="4267" b="-39610"/>
          <a:stretch/>
        </p:blipFill>
        <p:spPr>
          <a:xfrm>
            <a:off x="6499032" y="3685478"/>
            <a:ext cx="2332398" cy="2395299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68" t="-77016" r="-58868" b="-118213"/>
          <a:stretch/>
        </p:blipFill>
        <p:spPr>
          <a:xfrm>
            <a:off x="5275177" y="3106660"/>
            <a:ext cx="3874546" cy="2005125"/>
          </a:xfrm>
        </p:spPr>
      </p:pic>
    </p:spTree>
    <p:extLst>
      <p:ext uri="{BB962C8B-B14F-4D97-AF65-F5344CB8AC3E}">
        <p14:creationId xmlns:p14="http://schemas.microsoft.com/office/powerpoint/2010/main" val="1693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6391E2F-878B-43EA-8519-01F3F04CCD78}" vid="{648DFB5C-3BC5-44F1-842E-416B6154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with_roundel_v_1_0 (2)</Template>
  <TotalTime>2692</TotalTime>
  <Words>892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Members’ Seminar</vt:lpstr>
      <vt:lpstr>     Member Zone – Request Portal</vt:lpstr>
      <vt:lpstr>Member Zone – Resource Portal (1) In addition to raising/managing service requests MZ has many useful resources….</vt:lpstr>
      <vt:lpstr>Member Zone – Resource Portal (2) In addition to raising/managing service requests MZ has many useful resources….</vt:lpstr>
      <vt:lpstr>     The Benefits of Member Zone </vt:lpstr>
      <vt:lpstr>  Member Zone – Evolution MZ was always intended to improve, driven by member input and feedback. Here are some improvements already implemented:</vt:lpstr>
      <vt:lpstr>  Member Zone – Our 6 Asks</vt:lpstr>
      <vt:lpstr>Members’ Seminar</vt:lpstr>
    </vt:vector>
  </TitlesOfParts>
  <Company>Argyll and Bute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Engagement Team</dc:title>
  <dc:creator>Miller, Robert</dc:creator>
  <cp:lastModifiedBy>Miller, Robert</cp:lastModifiedBy>
  <cp:revision>99</cp:revision>
  <dcterms:created xsi:type="dcterms:W3CDTF">2022-04-13T12:20:59Z</dcterms:created>
  <dcterms:modified xsi:type="dcterms:W3CDTF">2023-10-05T08:00:40Z</dcterms:modified>
</cp:coreProperties>
</file>